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86" r:id="rId10"/>
    <p:sldId id="263" r:id="rId11"/>
    <p:sldId id="264" r:id="rId12"/>
    <p:sldId id="265" r:id="rId13"/>
    <p:sldId id="270" r:id="rId14"/>
    <p:sldId id="271" r:id="rId15"/>
    <p:sldId id="276" r:id="rId16"/>
    <p:sldId id="278" r:id="rId17"/>
    <p:sldId id="279" r:id="rId18"/>
    <p:sldId id="280" r:id="rId19"/>
    <p:sldId id="281" r:id="rId20"/>
    <p:sldId id="274" r:id="rId21"/>
    <p:sldId id="306" r:id="rId22"/>
    <p:sldId id="273" r:id="rId23"/>
    <p:sldId id="282" r:id="rId24"/>
    <p:sldId id="272" r:id="rId25"/>
    <p:sldId id="283" r:id="rId26"/>
    <p:sldId id="284" r:id="rId27"/>
    <p:sldId id="289" r:id="rId28"/>
    <p:sldId id="298" r:id="rId29"/>
    <p:sldId id="303" r:id="rId30"/>
    <p:sldId id="293" r:id="rId31"/>
    <p:sldId id="304" r:id="rId32"/>
    <p:sldId id="294" r:id="rId33"/>
    <p:sldId id="305" r:id="rId34"/>
    <p:sldId id="290" r:id="rId35"/>
    <p:sldId id="299" r:id="rId36"/>
    <p:sldId id="300" r:id="rId37"/>
    <p:sldId id="295" r:id="rId38"/>
    <p:sldId id="301" r:id="rId39"/>
    <p:sldId id="296" r:id="rId40"/>
    <p:sldId id="302" r:id="rId41"/>
    <p:sldId id="269" r:id="rId42"/>
  </p:sldIdLst>
  <p:sldSz cx="18288000" cy="10287000"/>
  <p:notesSz cx="6858000" cy="9144000"/>
  <p:embeddedFontLst>
    <p:embeddedFont>
      <p:font typeface="Canva Sans Bold" panose="020B0604020202020204" charset="0"/>
      <p:regular r:id="rId44"/>
    </p:embeddedFont>
    <p:embeddedFont>
      <p:font typeface="Montserrat Classic" panose="020B0604020202020204" charset="0"/>
      <p:regular r:id="rId45"/>
    </p:embeddedFont>
    <p:embeddedFont>
      <p:font typeface="Montserrat Classic Bold" panose="020B0604020202020204" charset="0"/>
      <p:regular r:id="rId46"/>
    </p:embeddedFont>
    <p:embeddedFont>
      <p:font typeface="Montserrat Semi-Bold" panose="020B0604020202020204" charset="0"/>
      <p:regular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51D5F-7D99-4949-A38A-CBE9C7AADEBF}" type="datetimeFigureOut">
              <a:rPr lang="en-ID" smtClean="0"/>
              <a:t>20/02/2024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E06B3-C0DD-4A98-AB5D-B48781D223F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106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16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80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68B8-D209-8B4B-E095-D037E900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03E87-2DDB-41D8-B38E-2ECF4EA39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DC875-01DF-4F94-E3C3-282486ED8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DC765-7712-FA0A-DA76-69A424D0D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302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4A8D-175B-5C15-5954-D1AC86D3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FF7188-ECF8-A2ED-FFBB-053E4D712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BC44A-A1BC-BFEB-AD5C-95C1BCBB7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987F6-BF97-89B8-E68C-4185E710E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63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0DD2-72D2-C5EC-67D6-9C63F4B3C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0A0B3-686A-7D4A-8BD3-59B16058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D5688-43E5-E633-043E-9FB76E5AF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A10C-FAC6-F64E-33D4-3B061F47B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68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E7241-9A02-56DF-E8C2-64747B5B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A0C2A-27CA-6574-F23C-72B64CF13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5562F-4918-1E07-6CAE-1580C797A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475AA-0A16-C3F7-F4E5-FADCA18E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242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FF9A-2010-C8D6-38AA-52AC335C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847A2-8530-BE23-9AD4-FF98B7AF9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D39BF-8E87-8710-A20F-570C3A2A0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84C8-FE35-3597-4146-DF8F8411C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06B3-C0DD-4A98-AB5D-B48781D223F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07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hyperlink" Target="mailto:andikawiranata47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70051" y="0"/>
            <a:ext cx="8757453" cy="7583464"/>
            <a:chOff x="0" y="0"/>
            <a:chExt cx="7029450" cy="6087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3"/>
              <a:stretch>
                <a:fillRect t="-7728" b="-77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85119" y="5878058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395202" y="3461775"/>
            <a:ext cx="8864098" cy="3200881"/>
            <a:chOff x="0" y="0"/>
            <a:chExt cx="11818797" cy="4267841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11818797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</a:pPr>
              <a:r>
                <a:rPr lang="en-US" sz="8499" dirty="0">
                  <a:solidFill>
                    <a:srgbClr val="E5E5E5"/>
                  </a:solidFill>
                  <a:latin typeface="Montserrat Classic Bold"/>
                </a:rPr>
                <a:t>OK ! FOOD DELIVERY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20682"/>
              <a:ext cx="1181879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FDA715"/>
                  </a:solidFill>
                  <a:latin typeface="Montserrat Classic"/>
                </a:rPr>
                <a:t>Platform pesan antar makanan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95202" y="7969525"/>
            <a:ext cx="5029911" cy="1288775"/>
            <a:chOff x="0" y="0"/>
            <a:chExt cx="6706548" cy="171836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87008"/>
              <a:ext cx="6706548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ANDIKA WIRANATA</a:t>
              </a: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FINE OKTAFIANI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>
                  <a:solidFill>
                    <a:srgbClr val="FDA715"/>
                  </a:solidFill>
                  <a:latin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393897"/>
            <a:ext cx="12496800" cy="59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0958" lvl="1">
              <a:lnSpc>
                <a:spcPts val="5200"/>
              </a:lnSpc>
            </a:pP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banyak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customer yang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registrasi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di platform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?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A452A83-D729-201E-96EF-4396567E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3" y="1900813"/>
            <a:ext cx="4048289" cy="69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228159E-DE04-00D2-815F-D77209A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13923"/>
            <a:ext cx="4048289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38C266-2F56-5A16-B52E-38AF8EDDAA1D}"/>
              </a:ext>
            </a:extLst>
          </p:cNvPr>
          <p:cNvSpPr txBox="1"/>
          <p:nvPr/>
        </p:nvSpPr>
        <p:spPr>
          <a:xfrm>
            <a:off x="10107387" y="3975424"/>
            <a:ext cx="7151913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SELECT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register_date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COUNT</a:t>
            </a:r>
            <a:r>
              <a:rPr lang="en-US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cust_id</a:t>
            </a:r>
            <a:r>
              <a:rPr lang="en-US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Jumlah_customer_order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`aqueous-freedom-398208.dkf_okefood.customer`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GROUP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register_date</a:t>
            </a:r>
            <a:endParaRPr lang="en-US" sz="2000" b="0" dirty="0">
              <a:effectLst/>
            </a:endParaRPr>
          </a:p>
          <a:p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ORDER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register_date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ASC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;</a:t>
            </a:r>
            <a:endParaRPr lang="en-ID" sz="2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876300"/>
            <a:ext cx="10820400" cy="59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0958" lvl="1">
              <a:lnSpc>
                <a:spcPts val="5200"/>
              </a:lnSpc>
            </a:pP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banyak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jumlah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order yang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terbentuk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?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E3A424-803A-7C48-8735-074917A3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257639"/>
            <a:ext cx="4457700" cy="63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FDA0C-A631-E2D3-C79B-2F7BC1679CC2}"/>
              </a:ext>
            </a:extLst>
          </p:cNvPr>
          <p:cNvSpPr txBox="1"/>
          <p:nvPr/>
        </p:nvSpPr>
        <p:spPr>
          <a:xfrm>
            <a:off x="7848600" y="4457700"/>
            <a:ext cx="787943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SELECT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COUNT</a:t>
            </a:r>
            <a:r>
              <a:rPr lang="en-US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order_id</a:t>
            </a:r>
            <a:r>
              <a:rPr lang="en-US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Jumlah_order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`aqueous-freedom-398208.dkf_okefood.order`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GROUP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endParaRPr lang="en-US" sz="2000" b="0" dirty="0">
              <a:effectLst/>
            </a:endParaRPr>
          </a:p>
          <a:p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ORDER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ASC</a:t>
            </a:r>
            <a:r>
              <a:rPr lang="en-US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;</a:t>
            </a:r>
            <a:endParaRPr lang="en-ID" sz="2000" dirty="0"/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199" y="800100"/>
            <a:ext cx="12039759" cy="59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0958" lvl="1">
              <a:lnSpc>
                <a:spcPts val="5200"/>
              </a:lnSpc>
            </a:pPr>
            <a:r>
              <a:rPr lang="en-US" sz="2800" b="1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2800" b="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nva Sans Bold"/>
              </a:rPr>
              <a:t>keuntungan</a:t>
            </a:r>
            <a:r>
              <a:rPr lang="en-US" sz="2800" b="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nva Sans Bold"/>
              </a:rPr>
              <a:t>harian</a:t>
            </a:r>
            <a:r>
              <a:rPr lang="en-US" sz="2800" b="1" dirty="0">
                <a:solidFill>
                  <a:srgbClr val="000000"/>
                </a:solidFill>
                <a:latin typeface="Canva Sans Bold"/>
              </a:rPr>
              <a:t> yang </a:t>
            </a:r>
            <a:r>
              <a:rPr lang="en-US" sz="2800" b="1" dirty="0" err="1">
                <a:solidFill>
                  <a:srgbClr val="000000"/>
                </a:solidFill>
                <a:latin typeface="Canva Sans Bold"/>
              </a:rPr>
              <a:t>didapat</a:t>
            </a:r>
            <a:r>
              <a:rPr lang="en-US" sz="2800" b="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nva Sans Bold"/>
              </a:rPr>
              <a:t>dari</a:t>
            </a:r>
            <a:r>
              <a:rPr lang="en-US" sz="2800" b="1" dirty="0">
                <a:solidFill>
                  <a:srgbClr val="000000"/>
                </a:solidFill>
                <a:latin typeface="Canva Sans Bold"/>
              </a:rPr>
              <a:t> OK! Food Delivery ?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64844-685F-41D2-DEF6-EFCF5AF8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49" y="2447827"/>
            <a:ext cx="4030851" cy="626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40EF3-362A-C88C-5647-48B471F8B9A8}"/>
              </a:ext>
            </a:extLst>
          </p:cNvPr>
          <p:cNvSpPr txBox="1"/>
          <p:nvPr/>
        </p:nvSpPr>
        <p:spPr>
          <a:xfrm>
            <a:off x="7696200" y="3643095"/>
            <a:ext cx="803183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SELECT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SUM</a:t>
            </a:r>
            <a:r>
              <a:rPr lang="en-ID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price</a:t>
            </a:r>
            <a:r>
              <a:rPr lang="en-ID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*</a:t>
            </a: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quantity</a:t>
            </a:r>
            <a:r>
              <a:rPr lang="en-ID" sz="2000" b="0" i="0" u="none" strike="noStrike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Total_Keuntungan</a:t>
            </a:r>
            <a:endParaRPr lang="en-ID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</a:t>
            </a:r>
            <a:r>
              <a:rPr lang="en-ID" sz="2000" b="0" i="0" u="none" strike="noStrike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`aqueous-freedom-398208.dkf_okefood.order`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</a:t>
            </a:r>
            <a:endParaRPr lang="en-ID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JOIN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`aqueous-freedom-398208.dkf_okefood.food`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</a:t>
            </a:r>
            <a:endParaRPr lang="en-ID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ON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O.fk_food_id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=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F.food_id</a:t>
            </a:r>
            <a:endParaRPr lang="en-ID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GROUP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endParaRPr lang="en-ID" sz="2000" b="0" dirty="0">
              <a:effectLst/>
            </a:endParaRPr>
          </a:p>
          <a:p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ORDER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ID" sz="2000" b="0" i="0" u="none" strike="noStrike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sz="2000" b="0" i="0" u="none" strike="noStrike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ASC</a:t>
            </a:r>
            <a:endParaRPr lang="en-ID" sz="2000" dirty="0"/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150A3-D98E-27E4-317D-7E8B32489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067E1C-85A9-3DF9-625C-5DD8CECF9B85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DAE51E-B33F-DB2F-3629-B56B8839BFC7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ED0EC8-038F-A0B1-C7A2-4976A79A5256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B0B04AA-86A0-C1A3-2614-23B50CC05DF3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5468821-1866-0070-5DF5-F86021ABBFE5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9FD7C2-5A47-66B6-4D64-9349B407BE27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B5ADD37-344C-7D12-0853-4B1A3FACB3EC}"/>
              </a:ext>
            </a:extLst>
          </p:cNvPr>
          <p:cNvSpPr txBox="1"/>
          <p:nvPr/>
        </p:nvSpPr>
        <p:spPr>
          <a:xfrm>
            <a:off x="838199" y="800101"/>
            <a:ext cx="12039759" cy="125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0958" lvl="1">
              <a:lnSpc>
                <a:spcPts val="5200"/>
              </a:lnSpc>
            </a:pP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average spending 1 customer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 1 </a:t>
            </a:r>
            <a:r>
              <a:rPr lang="en-US" sz="2800" dirty="0" err="1">
                <a:solidFill>
                  <a:srgbClr val="000000"/>
                </a:solidFill>
                <a:latin typeface="Canva Sans Bold"/>
              </a:rPr>
              <a:t>bulan</a:t>
            </a:r>
            <a:r>
              <a:rPr lang="en-US" sz="2800" dirty="0">
                <a:solidFill>
                  <a:srgbClr val="000000"/>
                </a:solidFill>
                <a:latin typeface="Canva Sans Bold"/>
              </a:rPr>
              <a:t>?</a:t>
            </a:r>
          </a:p>
          <a:p>
            <a:pPr marL="400958" lvl="1">
              <a:lnSpc>
                <a:spcPts val="5200"/>
              </a:lnSpc>
            </a:pPr>
            <a:endParaRPr lang="en-US" sz="2800" b="1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B17D47-CA2A-9FFB-DE7E-A593649D96EA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E856B-2EEC-3F70-2EE0-0EA4B5706283}"/>
              </a:ext>
            </a:extLst>
          </p:cNvPr>
          <p:cNvSpPr txBox="1"/>
          <p:nvPr/>
        </p:nvSpPr>
        <p:spPr>
          <a:xfrm>
            <a:off x="9296323" y="2715123"/>
            <a:ext cx="8077123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SELECT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cust_name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</a:t>
            </a: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DATE_TRUNC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MONTH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 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Month_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ROUND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AVG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Total_Keuntungan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))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Average_daily_spend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SELECT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SUM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price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*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quantity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Total_Keuntungan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`aqueous-freedom-398208.dkf_okefood.order`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JOIN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`aqueous-freedom-398208.dkf_okefood.food`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ON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O.fk_food_id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=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F.food_id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JOIN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D904F"/>
                </a:solidFill>
                <a:effectLst/>
                <a:latin typeface="Roboto Mono" panose="00000009000000000000" pitchFamily="49" charset="0"/>
              </a:rPr>
              <a:t>`aqueous-freedom-398208.dkf_okefood.customer`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ON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O.fk_cust_id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=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C.cust_id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GROUP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cust_name</a:t>
            </a:r>
            <a:r>
              <a:rPr lang="en-ID" b="0" dirty="0" err="1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ID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order_date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      </a:t>
            </a:r>
            <a:r>
              <a:rPr lang="en-ID" b="0" dirty="0"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)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GROUP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F4511E"/>
                </a:solidFill>
                <a:effectLst/>
                <a:latin typeface="Roboto Mono" panose="00000009000000000000" pitchFamily="49" charset="0"/>
              </a:rPr>
              <a:t>1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ID" b="0" dirty="0">
                <a:solidFill>
                  <a:srgbClr val="F4511E"/>
                </a:solidFill>
                <a:effectLst/>
                <a:latin typeface="Roboto Mono" panose="00000009000000000000" pitchFamily="49" charset="0"/>
              </a:rPr>
              <a:t>2</a:t>
            </a:r>
            <a:endParaRPr lang="en-ID" b="0" dirty="0">
              <a:solidFill>
                <a:srgbClr val="3A474E"/>
              </a:solidFill>
              <a:effectLst/>
              <a:latin typeface="Roboto Mono" panose="00000009000000000000" pitchFamily="49" charset="0"/>
            </a:endParaRPr>
          </a:p>
          <a:p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ORDER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BY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dirty="0">
                <a:solidFill>
                  <a:srgbClr val="F4511E"/>
                </a:solidFill>
                <a:latin typeface="Roboto Mono" panose="00000009000000000000" pitchFamily="49" charset="0"/>
              </a:rPr>
              <a:t>2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ID" b="0" dirty="0">
                <a:solidFill>
                  <a:srgbClr val="3367D6"/>
                </a:solidFill>
                <a:effectLst/>
                <a:latin typeface="Roboto Mono" panose="00000009000000000000" pitchFamily="49" charset="0"/>
              </a:rPr>
              <a:t>ASC</a:t>
            </a:r>
            <a:r>
              <a:rPr lang="en-ID" b="0" dirty="0">
                <a:solidFill>
                  <a:srgbClr val="3A474E"/>
                </a:solidFill>
                <a:effectLst/>
                <a:latin typeface="Roboto Mono" panose="00000009000000000000" pitchFamily="49" charset="0"/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315B0-9023-1116-6159-BD9F1F0B5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273" y="2433979"/>
            <a:ext cx="6759812" cy="42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9727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8EDE-C326-6710-741A-429095D8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828059-7C29-D993-66F8-FC163F9C7AFD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1901E8-9210-7FBE-F48E-A7E943830CD8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FCDA91-416B-1E06-EFF8-D8D920E5D1CB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B7F0CE0-1D6D-3262-771D-EDFCBD7729CE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C530D5-1B59-CE7E-2B73-7EFF19823F8C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E8160F4-F828-CCC7-3B49-244BD1DD8070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5E28BE0-7C17-FA3F-D823-450D0154E41C}"/>
              </a:ext>
            </a:extLst>
          </p:cNvPr>
          <p:cNvSpPr txBox="1"/>
          <p:nvPr/>
        </p:nvSpPr>
        <p:spPr>
          <a:xfrm>
            <a:off x="838200" y="820460"/>
            <a:ext cx="12649200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semua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masuk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komplit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Semua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column dan row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terisi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000" dirty="0">
                <a:latin typeface="Canva Sans Bold" panose="020B0604020202020204" charset="0"/>
              </a:rPr>
            </a:br>
            <a:endParaRPr lang="en-US" sz="20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ABFAA6F-6599-7853-8AA7-7FB0694EFD42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ED808-F0AE-9DF2-3DA9-9E8115BB9719}"/>
              </a:ext>
            </a:extLst>
          </p:cNvPr>
          <p:cNvSpPr txBox="1"/>
          <p:nvPr/>
        </p:nvSpPr>
        <p:spPr>
          <a:xfrm>
            <a:off x="827314" y="1832977"/>
            <a:ext cx="885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Kami </a:t>
            </a:r>
            <a:r>
              <a:rPr lang="en-ID" dirty="0" err="1"/>
              <a:t>membuat</a:t>
            </a:r>
            <a:r>
              <a:rPr lang="en-ID" dirty="0"/>
              <a:t> dataset </a:t>
            </a:r>
            <a:r>
              <a:rPr lang="en-ID" dirty="0" err="1"/>
              <a:t>mandiri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pengecekan</a:t>
            </a:r>
            <a:r>
              <a:rPr lang="en-ID" dirty="0"/>
              <a:t> query IS NULL,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dan row </a:t>
            </a:r>
            <a:r>
              <a:rPr lang="en-ID" dirty="0" err="1"/>
              <a:t>terisi</a:t>
            </a:r>
            <a:endParaRPr lang="en-ID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52ACB-E547-988C-050A-93B2471013BD}"/>
              </a:ext>
            </a:extLst>
          </p:cNvPr>
          <p:cNvSpPr txBox="1"/>
          <p:nvPr/>
        </p:nvSpPr>
        <p:spPr>
          <a:xfrm>
            <a:off x="2406274" y="3304536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Table customer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3EFD8-88BB-0212-0041-FE2C968B4924}"/>
              </a:ext>
            </a:extLst>
          </p:cNvPr>
          <p:cNvSpPr txBox="1"/>
          <p:nvPr/>
        </p:nvSpPr>
        <p:spPr>
          <a:xfrm>
            <a:off x="12663103" y="317316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Table order</a:t>
            </a:r>
            <a:endParaRPr lang="en-ID" dirty="0">
              <a:latin typeface="Canva Sans Bo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0DFE1-A99B-1F11-B5C4-6958B1ED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929962"/>
            <a:ext cx="6942697" cy="10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78270D-DC48-1BDD-BF87-DC7EE597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800" y="3787778"/>
            <a:ext cx="7871500" cy="11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3A49E6-D3B0-1634-8778-451FF67D3FD5}"/>
              </a:ext>
            </a:extLst>
          </p:cNvPr>
          <p:cNvSpPr txBox="1"/>
          <p:nvPr/>
        </p:nvSpPr>
        <p:spPr>
          <a:xfrm>
            <a:off x="2819400" y="5203311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Table food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82774-A7B1-F35E-317D-23643A48B249}"/>
              </a:ext>
            </a:extLst>
          </p:cNvPr>
          <p:cNvSpPr txBox="1"/>
          <p:nvPr/>
        </p:nvSpPr>
        <p:spPr>
          <a:xfrm>
            <a:off x="12641332" y="4968446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Table resto</a:t>
            </a:r>
            <a:endParaRPr lang="en-ID" dirty="0">
              <a:latin typeface="Canva Sans Bold" panose="020B060402020202020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5C156CD-0A9F-EF47-7110-1503A234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" y="5845097"/>
            <a:ext cx="6999514" cy="113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C24F41C-D5E2-A58F-5B07-A56C86F1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15" y="5635610"/>
            <a:ext cx="7993147" cy="12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0FCDA4-9247-611A-E7F7-D22AF8502036}"/>
              </a:ext>
            </a:extLst>
          </p:cNvPr>
          <p:cNvSpPr txBox="1"/>
          <p:nvPr/>
        </p:nvSpPr>
        <p:spPr>
          <a:xfrm>
            <a:off x="7639050" y="706836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Table driver</a:t>
            </a:r>
            <a:endParaRPr lang="en-ID" dirty="0">
              <a:latin typeface="Canva Sans Bold" panose="020B060402020202020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E6AB8D4B-3BCD-BEE5-4FEF-49599C43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03" y="7624413"/>
            <a:ext cx="6999514" cy="131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9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ED69-C3F6-8C7B-4D30-A6DC597B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94914D-9890-B3EF-9CEC-4CAA0DCB9B63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3BFED5-2361-4997-F5C1-A0465DDC907A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A26B52-982D-5B3E-4C35-EEE9986DBA5E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C62D60B-A912-87B6-10FE-36EE1A75F6DB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23A725-AE1A-CB9B-3594-BC178CE5AF0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B294A5-FD27-F48D-46AD-090BF5CE86EC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17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04C9D0-FA9D-5D4F-2F84-D4E6ACE7EB11}"/>
              </a:ext>
            </a:extLst>
          </p:cNvPr>
          <p:cNvSpPr txBox="1"/>
          <p:nvPr/>
        </p:nvSpPr>
        <p:spPr>
          <a:xfrm>
            <a:off x="838200" y="820460"/>
            <a:ext cx="126492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ada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type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tidak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sesuai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800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E34B962-D7E9-C497-DD75-E13E9B1462F3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A9AF3-1F3C-4114-60B5-8347B7DA114F}"/>
              </a:ext>
            </a:extLst>
          </p:cNvPr>
          <p:cNvSpPr txBox="1"/>
          <p:nvPr/>
        </p:nvSpPr>
        <p:spPr>
          <a:xfrm>
            <a:off x="1295400" y="1855890"/>
            <a:ext cx="40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Sample value </a:t>
            </a:r>
            <a:r>
              <a:rPr lang="en-US" dirty="0" err="1">
                <a:latin typeface="Canva Sans Bold" panose="020B0604020202020204" charset="0"/>
              </a:rPr>
              <a:t>dari</a:t>
            </a:r>
            <a:r>
              <a:rPr lang="en-US" dirty="0">
                <a:latin typeface="Canva Sans Bold" panose="020B0604020202020204" charset="0"/>
              </a:rPr>
              <a:t> table customer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7B523-AEE6-110A-A1C4-4E517D576028}"/>
              </a:ext>
            </a:extLst>
          </p:cNvPr>
          <p:cNvSpPr txBox="1"/>
          <p:nvPr/>
        </p:nvSpPr>
        <p:spPr>
          <a:xfrm>
            <a:off x="9448800" y="299519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Info table </a:t>
            </a:r>
            <a:endParaRPr lang="en-ID" dirty="0">
              <a:latin typeface="Canva Sans Bold" panose="020B060402020202020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4009D52-80C5-77C8-6C24-7DC1C934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79" y="2412309"/>
            <a:ext cx="5832621" cy="62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F6C2A37-88A3-3B3B-D3F1-4A9C7B64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621520"/>
            <a:ext cx="6324600" cy="31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2F3C8F-B4B0-7851-229F-F3BCAAF49EEB}"/>
              </a:ext>
            </a:extLst>
          </p:cNvPr>
          <p:cNvSpPr txBox="1"/>
          <p:nvPr/>
        </p:nvSpPr>
        <p:spPr>
          <a:xfrm>
            <a:off x="9448800" y="7437857"/>
            <a:ext cx="609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esimpulannya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value - value yang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table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1262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CA15-34B5-F3DD-FD42-0BD3B14B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A051A5-480A-689B-EDAD-CA80753989AB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334FA4-554B-0401-174F-C1C521A3304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1624CB-7AD1-4B69-2688-AA0E738E1738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57C2648-5B44-0713-D044-40BC32F0FEFB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6674D6-A789-0252-9576-D2E409ED7060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0A99B56-580B-EB7A-8786-84FA06C748EF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18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6D8B3B-C9F8-6EA6-51ED-2DCE58EAAC42}"/>
              </a:ext>
            </a:extLst>
          </p:cNvPr>
          <p:cNvSpPr txBox="1"/>
          <p:nvPr/>
        </p:nvSpPr>
        <p:spPr>
          <a:xfrm>
            <a:off x="838200" y="820460"/>
            <a:ext cx="126492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ada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type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tidak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sesuai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800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BD56870-5600-BAF9-FB8E-C82B7B8A10B7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D4A0C-67B3-85D1-D2D5-EC834F728000}"/>
              </a:ext>
            </a:extLst>
          </p:cNvPr>
          <p:cNvSpPr txBox="1"/>
          <p:nvPr/>
        </p:nvSpPr>
        <p:spPr>
          <a:xfrm>
            <a:off x="1295400" y="1855890"/>
            <a:ext cx="40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Sample value </a:t>
            </a:r>
            <a:r>
              <a:rPr lang="en-US" dirty="0" err="1">
                <a:latin typeface="Canva Sans Bold" panose="020B0604020202020204" charset="0"/>
              </a:rPr>
              <a:t>dari</a:t>
            </a:r>
            <a:r>
              <a:rPr lang="en-US" dirty="0">
                <a:latin typeface="Canva Sans Bold" panose="020B0604020202020204" charset="0"/>
              </a:rPr>
              <a:t> table order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9310B-6786-A337-2CAF-A13E56D33494}"/>
              </a:ext>
            </a:extLst>
          </p:cNvPr>
          <p:cNvSpPr txBox="1"/>
          <p:nvPr/>
        </p:nvSpPr>
        <p:spPr>
          <a:xfrm>
            <a:off x="9448800" y="299519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Info table 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0090-877E-0C93-49C1-CA88D47F1635}"/>
              </a:ext>
            </a:extLst>
          </p:cNvPr>
          <p:cNvSpPr txBox="1"/>
          <p:nvPr/>
        </p:nvSpPr>
        <p:spPr>
          <a:xfrm>
            <a:off x="9448800" y="7437857"/>
            <a:ext cx="609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esimpulannya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value - value yang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table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31957D-B9D3-0EE2-B181-2CBAD993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584206"/>
            <a:ext cx="7116775" cy="549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C944DE8-BD0F-39C5-9BF0-3C6B4CC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600192"/>
            <a:ext cx="5562600" cy="345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8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E9CB0-F38C-D3A7-15B1-518579EAA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1F3F5B-1C6B-9D35-B6E7-7CA44005810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221084-1140-C57F-E42A-8F0D9ACEF794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941FAF9-13E0-092A-0A29-34BC8A8D9032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A1164F-7A8E-A6F8-ABA2-9E6F71B0947B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36CC7B-ED63-DA00-2413-40041DAB491E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036472-606D-8323-B433-784339ADC957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19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E9D8CA-A8D0-E8A4-B610-82BBE20E0389}"/>
              </a:ext>
            </a:extLst>
          </p:cNvPr>
          <p:cNvSpPr txBox="1"/>
          <p:nvPr/>
        </p:nvSpPr>
        <p:spPr>
          <a:xfrm>
            <a:off x="838200" y="820460"/>
            <a:ext cx="126492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ada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type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tidak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sesuai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800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9511148-4F59-6E5A-2725-B226FDD39CC3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104E9-F1E7-D073-D710-BF775C124855}"/>
              </a:ext>
            </a:extLst>
          </p:cNvPr>
          <p:cNvSpPr txBox="1"/>
          <p:nvPr/>
        </p:nvSpPr>
        <p:spPr>
          <a:xfrm>
            <a:off x="1295400" y="1855890"/>
            <a:ext cx="40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Sample value </a:t>
            </a:r>
            <a:r>
              <a:rPr lang="en-US" dirty="0" err="1">
                <a:latin typeface="Canva Sans Bold" panose="020B0604020202020204" charset="0"/>
              </a:rPr>
              <a:t>dari</a:t>
            </a:r>
            <a:r>
              <a:rPr lang="en-US" dirty="0">
                <a:latin typeface="Canva Sans Bold" panose="020B0604020202020204" charset="0"/>
              </a:rPr>
              <a:t> table food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23E30-8B36-3C4D-414F-5B957C5ACD46}"/>
              </a:ext>
            </a:extLst>
          </p:cNvPr>
          <p:cNvSpPr txBox="1"/>
          <p:nvPr/>
        </p:nvSpPr>
        <p:spPr>
          <a:xfrm>
            <a:off x="9448800" y="299519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Info table 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DE492-1B74-A77E-2549-11A05A97E1FB}"/>
              </a:ext>
            </a:extLst>
          </p:cNvPr>
          <p:cNvSpPr txBox="1"/>
          <p:nvPr/>
        </p:nvSpPr>
        <p:spPr>
          <a:xfrm>
            <a:off x="9448800" y="7437857"/>
            <a:ext cx="609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esimpulannya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value - value yang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table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4B6F7C-4EBD-074C-7EDE-3510EFA5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2626610"/>
            <a:ext cx="5562599" cy="64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37A08CE-1EE8-426E-98E8-74F9CB1F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84" y="3761077"/>
            <a:ext cx="6182914" cy="33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1463-64D5-7AC4-A14D-1D50C476B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D72221-C2E6-1270-C5DE-BB1CE72C003C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338EFF-B100-8035-9696-B404166BDAA7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90D814-013F-F223-E531-D81F2CA62525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098E60A-CA13-D17D-68F8-D27FAE2BEF02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C88FFAA-554A-D99F-61DE-DB52C04F8BF7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C2ACEF-EE9D-B066-9D90-9D1F296D247A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20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2FE-3AA9-FA78-1E3D-7F71015B5DF8}"/>
              </a:ext>
            </a:extLst>
          </p:cNvPr>
          <p:cNvSpPr txBox="1"/>
          <p:nvPr/>
        </p:nvSpPr>
        <p:spPr>
          <a:xfrm>
            <a:off x="838200" y="820460"/>
            <a:ext cx="126492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ada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type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tidak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sesuai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800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B649B22-26EF-4736-806E-4DA245E1B6F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3B212-034B-BDEB-047C-AB5BE95DCDA6}"/>
              </a:ext>
            </a:extLst>
          </p:cNvPr>
          <p:cNvSpPr txBox="1"/>
          <p:nvPr/>
        </p:nvSpPr>
        <p:spPr>
          <a:xfrm>
            <a:off x="1295400" y="1855890"/>
            <a:ext cx="40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Sample value </a:t>
            </a:r>
            <a:r>
              <a:rPr lang="en-US" dirty="0" err="1">
                <a:latin typeface="Canva Sans Bold" panose="020B0604020202020204" charset="0"/>
              </a:rPr>
              <a:t>dari</a:t>
            </a:r>
            <a:r>
              <a:rPr lang="en-US" dirty="0">
                <a:latin typeface="Canva Sans Bold" panose="020B0604020202020204" charset="0"/>
              </a:rPr>
              <a:t> table resto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725AB-688B-0232-7DAF-8F23D8C0105E}"/>
              </a:ext>
            </a:extLst>
          </p:cNvPr>
          <p:cNvSpPr txBox="1"/>
          <p:nvPr/>
        </p:nvSpPr>
        <p:spPr>
          <a:xfrm>
            <a:off x="9448800" y="299519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Info table 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DE6AE-F69E-CC7A-D264-2B679C77DAD1}"/>
              </a:ext>
            </a:extLst>
          </p:cNvPr>
          <p:cNvSpPr txBox="1"/>
          <p:nvPr/>
        </p:nvSpPr>
        <p:spPr>
          <a:xfrm>
            <a:off x="9448800" y="7437857"/>
            <a:ext cx="609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esimpulannya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value - value yang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table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2A2A03F-D24B-2482-A9A9-8D2FFE81F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92" y="2487296"/>
            <a:ext cx="6096000" cy="655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91FEBC1-5136-40AB-3061-75BC4FF6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09" y="3509185"/>
            <a:ext cx="6010007" cy="341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8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39DD-6043-4BF4-B73E-009110AC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B40FB-3F16-8577-F0EC-AFEF5B08613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B2FE56B-3B43-A445-C09F-565127C59AA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A85019A-AD0A-08BE-390F-046DC86E557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4B29EF9-0F76-81F1-C5A3-99BECC3413C2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03A2FC-4CBF-603C-3D72-D34C1CEE6D7A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F26BAF-30EA-EE13-3EF2-508934EB0729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985D45-944F-186B-C28E-E648DC1B4838}"/>
              </a:ext>
            </a:extLst>
          </p:cNvPr>
          <p:cNvSpPr txBox="1"/>
          <p:nvPr/>
        </p:nvSpPr>
        <p:spPr>
          <a:xfrm>
            <a:off x="838200" y="820460"/>
            <a:ext cx="126492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Apakah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ada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data type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tidak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sesuai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?</a:t>
            </a:r>
            <a:endParaRPr lang="en-ID" sz="2800" b="0" dirty="0">
              <a:effectLst/>
              <a:latin typeface="Canva Sans Bold" panose="020B0604020202020204" charset="0"/>
            </a:endParaRPr>
          </a:p>
          <a:p>
            <a:br>
              <a:rPr lang="en-ID" sz="2800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E20A0DA-0A88-BB5D-FA15-C4107E83F36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F5B86-420C-167F-E22C-819EF88F4019}"/>
              </a:ext>
            </a:extLst>
          </p:cNvPr>
          <p:cNvSpPr txBox="1"/>
          <p:nvPr/>
        </p:nvSpPr>
        <p:spPr>
          <a:xfrm>
            <a:off x="1295400" y="1855890"/>
            <a:ext cx="40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Sample value </a:t>
            </a:r>
            <a:r>
              <a:rPr lang="en-US" dirty="0" err="1">
                <a:latin typeface="Canva Sans Bold" panose="020B0604020202020204" charset="0"/>
              </a:rPr>
              <a:t>dari</a:t>
            </a:r>
            <a:r>
              <a:rPr lang="en-US" dirty="0">
                <a:latin typeface="Canva Sans Bold" panose="020B0604020202020204" charset="0"/>
              </a:rPr>
              <a:t> table driver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667C2-10F8-281B-636B-DF2446ECFC06}"/>
              </a:ext>
            </a:extLst>
          </p:cNvPr>
          <p:cNvSpPr txBox="1"/>
          <p:nvPr/>
        </p:nvSpPr>
        <p:spPr>
          <a:xfrm>
            <a:off x="9448800" y="299519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va Sans Bold" panose="020B0604020202020204" charset="0"/>
              </a:rPr>
              <a:t>Info table </a:t>
            </a:r>
            <a:endParaRPr lang="en-ID" dirty="0">
              <a:latin typeface="Canva Sans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CD057-F707-7428-771E-3CE94F5F3C0B}"/>
              </a:ext>
            </a:extLst>
          </p:cNvPr>
          <p:cNvSpPr txBox="1"/>
          <p:nvPr/>
        </p:nvSpPr>
        <p:spPr>
          <a:xfrm>
            <a:off x="9448800" y="7437857"/>
            <a:ext cx="6096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esimpulannya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value - value yang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table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C725F9-82B1-7D6D-CAC0-F68F127D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79" y="2487296"/>
            <a:ext cx="5196671" cy="62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1B5B1C1-5289-AE23-57AE-BA90EF93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3725843"/>
            <a:ext cx="5711035" cy="27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9068" y="8457499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437329"/>
              </p:ext>
            </p:extLst>
          </p:nvPr>
        </p:nvGraphicFramePr>
        <p:xfrm>
          <a:off x="8888375" y="1297238"/>
          <a:ext cx="8115300" cy="7981217"/>
        </p:xfrm>
        <a:graphic>
          <a:graphicData uri="http://schemas.openxmlformats.org/drawingml/2006/table">
            <a:tbl>
              <a:tblPr/>
              <a:tblGrid>
                <a:gridCol w="1333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2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71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</a:rPr>
                        <a:t>Job Distribution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1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"/>
                        </a:rPr>
                        <a:t>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</a:rPr>
                        <a:t>Tools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506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2000" u="sng" dirty="0">
                          <a:solidFill>
                            <a:schemeClr val="bg1"/>
                          </a:solidFill>
                          <a:latin typeface="Montserrat Classic" panose="020B0604020202020204" charset="0"/>
                        </a:rPr>
                        <a:t>Background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87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</a:rPr>
                        <a:t>Problem Statement</a:t>
                      </a:r>
                      <a:r>
                        <a:rPr lang="en-US" sz="1999" dirty="0">
                          <a:solidFill>
                            <a:srgbClr val="E5E5E5"/>
                          </a:solidFill>
                          <a:latin typeface="Montserrat Classic"/>
                        </a:rPr>
                        <a:t> / Requirement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10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99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5E5E5"/>
                        </a:solidFill>
                        <a:effectLst/>
                        <a:uLnTx/>
                        <a:uFillTx/>
                        <a:latin typeface="Montserrat Classic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99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5E5E5"/>
                          </a:solidFill>
                          <a:effectLst/>
                          <a:uLnTx/>
                          <a:uFillTx/>
                          <a:latin typeface="Montserrat Classic"/>
                          <a:ea typeface="+mn-ea"/>
                          <a:cs typeface="+mn-cs"/>
                        </a:rPr>
                        <a:t>ERD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87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10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</a:rPr>
                        <a:t>Report Testing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7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34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u="sng" dirty="0">
                          <a:solidFill>
                            <a:srgbClr val="E5E5E5"/>
                          </a:solidFill>
                          <a:latin typeface="Montserrat Classic"/>
                        </a:rPr>
                        <a:t>Contact info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4602162"/>
            <a:ext cx="596675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E5E5E5"/>
                </a:solidFill>
                <a:latin typeface="Montserrat Classic Bold"/>
              </a:rPr>
              <a:t>AGENDA</a:t>
            </a: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3575372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80"/>
    </mc:Choice>
    <mc:Fallback xmlns="">
      <p:transition spd="slow" advClick="0" advTm="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E097B-73E1-A67C-8821-B9DC6627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89179E-D402-B745-99D3-2296C8386047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8F7F81-08A8-FF00-D4BE-B77F7E70E476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157B67-E50E-C60B-AF78-93E1527C1B4B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79B1A80-DED0-9A4F-B4C6-F97A697DEF74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22884A2-BD50-124E-5C7A-BD23C7056BFD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70E97D4-1E8F-7274-C071-2840E0587B03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22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C73AE16-092E-4CF6-DE2E-7D40A099E81D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D7DA1-E429-1209-40B5-0257174224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19" r="12519"/>
          <a:stretch/>
        </p:blipFill>
        <p:spPr>
          <a:xfrm>
            <a:off x="2819400" y="0"/>
            <a:ext cx="13584257" cy="923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7E165-FCF3-4F62-BF7D-E9CE23E5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54121B-F043-1A22-D0C1-DC98B46A1BF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D9FCEC-BBC0-7033-5775-E7D1C12B1EA2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25DEA4A-228B-FF38-C4F0-E38AD3B14F49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49B9D6B-0B3E-7082-2231-35BA1C6FA598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F9E014-B76C-0275-C8D5-E2AFE65E92F7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C1DFFAD-B6AE-A799-439A-57FD8BFD3FB4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22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416E294-3117-BA2C-3D4B-40B68DA0FE3F}"/>
              </a:ext>
            </a:extLst>
          </p:cNvPr>
          <p:cNvSpPr txBox="1"/>
          <p:nvPr/>
        </p:nvSpPr>
        <p:spPr>
          <a:xfrm>
            <a:off x="3657600" y="4076700"/>
            <a:ext cx="10543512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Sampai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saat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ini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requirement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masih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terjawab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ID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maka</a:t>
            </a:r>
            <a:r>
              <a:rPr lang="en-ID" sz="2800" dirty="0">
                <a:solidFill>
                  <a:srgbClr val="000000"/>
                </a:solidFill>
                <a:latin typeface="Arial" panose="020B0604020202020204" pitchFamily="34" charset="0"/>
              </a:rPr>
              <a:t> kami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simpulkan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desain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database yang kami buat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masih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relevan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kebutuhan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utama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perusahaan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Desain database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selanjutnya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diujikan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requirement </a:t>
            </a:r>
            <a:r>
              <a:rPr lang="en-ID" sz="2800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menggunakan</a:t>
            </a:r>
            <a:r>
              <a:rPr lang="en-ID" sz="2800" i="1" dirty="0">
                <a:solidFill>
                  <a:srgbClr val="000000"/>
                </a:solidFill>
                <a:latin typeface="Arial" panose="020B0604020202020204" pitchFamily="34" charset="0"/>
              </a:rPr>
              <a:t> ETL</a:t>
            </a:r>
            <a:r>
              <a:rPr lang="en-ID" sz="28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ID" sz="2800" b="0" i="1" dirty="0">
              <a:effectLst/>
            </a:endParaRPr>
          </a:p>
          <a:p>
            <a:br>
              <a:rPr lang="en-ID" sz="2800" dirty="0"/>
            </a:br>
            <a:endParaRPr lang="en-US" sz="2800" b="1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E135AD6-3764-E116-6616-FAEDC87816EA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1551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2EC5-96DC-64A8-662F-E849D51B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77E1E6-F7C0-B410-1F3D-E0545AD3BEDF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2A3C4A-F8AF-1860-0BB1-BD6D623FB734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A2F3D5-6FED-146D-F664-1E8B7DF85DB8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22E8FF1-2A32-10E8-FB28-3720A01A2FA4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574083-17EB-AEFD-75E3-0E6076D564D8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A5DBBD-4C06-9C2E-5EEA-45CFE142283C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514429F-160B-8BD7-86E1-CE6033131874}"/>
              </a:ext>
            </a:extLst>
          </p:cNvPr>
          <p:cNvSpPr txBox="1"/>
          <p:nvPr/>
        </p:nvSpPr>
        <p:spPr>
          <a:xfrm>
            <a:off x="807720" y="951973"/>
            <a:ext cx="10543512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Segmentasi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customer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berdasarkan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order dan uang yang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dikeluarkan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 platform OK! Food Delivery?</a:t>
            </a:r>
            <a:endParaRPr lang="en-ID" sz="2800" b="1" dirty="0">
              <a:effectLst/>
            </a:endParaRPr>
          </a:p>
          <a:p>
            <a:br>
              <a:rPr lang="en-ID" sz="2800" b="1" dirty="0"/>
            </a:br>
            <a:endParaRPr lang="en-US" sz="2800" b="1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DBA35B9-CC77-0C1F-B7E9-1074EA5849A4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3AB6EFB-CD8E-943E-CEE8-9108195DF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t="20458" r="48894" b="21727"/>
          <a:stretch/>
        </p:blipFill>
        <p:spPr bwMode="auto">
          <a:xfrm>
            <a:off x="838200" y="3029714"/>
            <a:ext cx="4038600" cy="492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F1E83548-D2C8-3392-2F65-2513EE687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t="26089" r="47274" b="16620"/>
          <a:stretch/>
        </p:blipFill>
        <p:spPr bwMode="auto">
          <a:xfrm>
            <a:off x="5143500" y="3168123"/>
            <a:ext cx="4307337" cy="49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BB43A-7C18-4FE9-38E4-65014380D57D}"/>
              </a:ext>
            </a:extLst>
          </p:cNvPr>
          <p:cNvSpPr txBox="1"/>
          <p:nvPr/>
        </p:nvSpPr>
        <p:spPr>
          <a:xfrm>
            <a:off x="830580" y="2340153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va Sans Bold" panose="020B0604020202020204" charset="0"/>
              </a:rPr>
              <a:t>Output</a:t>
            </a:r>
            <a:endParaRPr lang="en-ID" sz="2000" dirty="0">
              <a:latin typeface="Canva Sans Bold" panose="020B0604020202020204" charset="0"/>
            </a:endParaRP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4E768D55-2643-5B50-DEF6-0744E279C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0" t="35416" r="24817" b="15625"/>
          <a:stretch/>
        </p:blipFill>
        <p:spPr bwMode="auto">
          <a:xfrm>
            <a:off x="9717537" y="3546516"/>
            <a:ext cx="7999978" cy="42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862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8DCE-C2E3-18D1-4710-74E7B7FD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1CE353-79B0-8030-DA9B-9EEDC5954E67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048B23-08E4-8C40-6080-62E5E5573B81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F3670C-871A-E929-99F6-A4CF84E2DF69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EF3DF89-D9E0-5EB4-04AF-3C3FD403898C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675414-E606-BB64-6000-584741610C95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590F3A-EA2A-F5EF-47AF-7CE94AA66BD3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24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C0E2BA6-66DF-B8F9-0F83-2377947E4399}"/>
              </a:ext>
            </a:extLst>
          </p:cNvPr>
          <p:cNvSpPr txBox="1"/>
          <p:nvPr/>
        </p:nvSpPr>
        <p:spPr>
          <a:xfrm>
            <a:off x="591568" y="821642"/>
            <a:ext cx="13411200" cy="125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0958" lvl="1">
              <a:lnSpc>
                <a:spcPts val="5200"/>
              </a:lnSpc>
            </a:pP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Semua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transaksi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yang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masih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‘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menggantung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’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dari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Day-1 agar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bisa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di follow up oleh </a:t>
            </a:r>
            <a:r>
              <a:rPr lang="en-ID" sz="2800" b="0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tim</a:t>
            </a:r>
            <a:r>
              <a:rPr lang="en-ID" sz="2800" b="0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operational / </a:t>
            </a:r>
            <a:r>
              <a:rPr lang="en-ID" sz="2800" b="0" i="1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service</a:t>
            </a: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50AF2D4-AD76-E88C-F34F-E70C24D13404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4406F-D4E6-64AD-24DD-49EE4C4AD1E2}"/>
              </a:ext>
            </a:extLst>
          </p:cNvPr>
          <p:cNvSpPr txBox="1"/>
          <p:nvPr/>
        </p:nvSpPr>
        <p:spPr>
          <a:xfrm>
            <a:off x="1043940" y="2801329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va Sans Bold" panose="020B0604020202020204" charset="0"/>
              </a:rPr>
              <a:t>Output</a:t>
            </a:r>
            <a:endParaRPr lang="en-ID" sz="2000" dirty="0">
              <a:latin typeface="Canva Sans Bold" panose="020B060402020202020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BE4EFFE-D08B-D6E6-BA19-DB1B44D38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28169" r="38873" b="26042"/>
          <a:stretch/>
        </p:blipFill>
        <p:spPr bwMode="auto">
          <a:xfrm>
            <a:off x="1028700" y="3561755"/>
            <a:ext cx="6137975" cy="428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D77354B-49EA-7180-1212-F93DC5BA9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38542" r="19724" b="30209"/>
          <a:stretch/>
        </p:blipFill>
        <p:spPr bwMode="auto">
          <a:xfrm>
            <a:off x="7674138" y="4291398"/>
            <a:ext cx="9006370" cy="28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210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C7DB-0BAD-1D79-29CF-2480B5A6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EFFEC8-004B-2AF7-DBB2-95662C1BA5C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F70392-09A6-1DBA-795C-3236622B66C1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9EDBB4-D592-5220-0FC4-F0646C469EB8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6394C2A-DAD6-9EC9-A23C-394C0245A60F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B361D80-547A-0AE2-0443-9B2FD95A1C2D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59B11D-26D2-F3F6-56C7-3180C9EAF513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25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5D4E50-5AC2-BE95-14D4-CC97724DD43F}"/>
              </a:ext>
            </a:extLst>
          </p:cNvPr>
          <p:cNvSpPr txBox="1"/>
          <p:nvPr/>
        </p:nvSpPr>
        <p:spPr>
          <a:xfrm>
            <a:off x="838200" y="800100"/>
            <a:ext cx="127254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 </a:t>
            </a:r>
            <a:r>
              <a:rPr lang="en-ID" sz="2800" b="1" dirty="0" err="1">
                <a:solidFill>
                  <a:srgbClr val="000000"/>
                </a:solidFill>
                <a:latin typeface="Canva Sans Bold" panose="020B0604020202020204" charset="0"/>
              </a:rPr>
              <a:t>Membuat</a:t>
            </a:r>
            <a:r>
              <a:rPr lang="en-ID" sz="2800" b="1" dirty="0">
                <a:solidFill>
                  <a:srgbClr val="000000"/>
                </a:solidFill>
                <a:latin typeface="Canva Sans Bold" panose="020B0604020202020204" charset="0"/>
              </a:rPr>
              <a:t> s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chedule job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dari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report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sebelumnya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, </a:t>
            </a:r>
            <a:r>
              <a:rPr lang="en-ID" sz="2800" b="1" dirty="0">
                <a:solidFill>
                  <a:srgbClr val="000000"/>
                </a:solidFill>
                <a:latin typeface="Canva Sans Bold" panose="020B0604020202020204" charset="0"/>
              </a:rPr>
              <a:t>dan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menghasilkan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report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baru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yang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tersedia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setiap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pagi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sebelum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pukul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07.00</a:t>
            </a:r>
            <a:endParaRPr lang="en-ID" sz="2800" b="1" dirty="0">
              <a:effectLst/>
              <a:latin typeface="Canva Sans Bold" panose="020B0604020202020204" charset="0"/>
            </a:endParaRPr>
          </a:p>
          <a:p>
            <a:br>
              <a:rPr lang="en-ID" sz="2800" b="1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DABF7A0-2FCB-9E55-9255-26A5E1CCE10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FFCE30E-450C-A571-9135-0E6393D2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0" r="1974" b="8804"/>
          <a:stretch/>
        </p:blipFill>
        <p:spPr bwMode="auto">
          <a:xfrm>
            <a:off x="1905000" y="2897823"/>
            <a:ext cx="14096999" cy="58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BEA0FB-373D-B310-290C-DC2048BA8A7A}"/>
              </a:ext>
            </a:extLst>
          </p:cNvPr>
          <p:cNvSpPr/>
          <p:nvPr/>
        </p:nvSpPr>
        <p:spPr>
          <a:xfrm>
            <a:off x="10820400" y="4740890"/>
            <a:ext cx="1524159" cy="1066800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1297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198E-2094-FCA0-5B57-C4DA849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4A59A0-5E22-2924-69EB-40AF2041E4D4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1FE3AE6-3425-9517-CB3A-7C4755CD6FE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43370A-F92A-1847-6E15-3CA24B283663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3AD1219-3A9D-2D30-200A-0B283EB5ACB9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150034-9499-12FC-28FD-F2E3ADE3C666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C97FA2-C99A-C099-8705-5378D7A75A0F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26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C13E28A-387C-4929-BB96-0F2E68343205}"/>
              </a:ext>
            </a:extLst>
          </p:cNvPr>
          <p:cNvSpPr txBox="1"/>
          <p:nvPr/>
        </p:nvSpPr>
        <p:spPr>
          <a:xfrm>
            <a:off x="838200" y="800100"/>
            <a:ext cx="127254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 </a:t>
            </a:r>
            <a:r>
              <a:rPr lang="en-ID" sz="2800" b="1" dirty="0" err="1">
                <a:solidFill>
                  <a:srgbClr val="000000"/>
                </a:solidFill>
                <a:latin typeface="Canva Sans Bold" panose="020B0604020202020204" charset="0"/>
              </a:rPr>
              <a:t>Membuat</a:t>
            </a:r>
            <a:r>
              <a:rPr lang="en-ID" sz="2800" b="1" dirty="0">
                <a:solidFill>
                  <a:srgbClr val="000000"/>
                </a:solidFill>
                <a:latin typeface="Canva Sans Bold" panose="020B0604020202020204" charset="0"/>
              </a:rPr>
              <a:t> s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chedule job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dari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report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sebelumnya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, </a:t>
            </a:r>
            <a:r>
              <a:rPr lang="en-ID" sz="2800" b="1" dirty="0">
                <a:solidFill>
                  <a:srgbClr val="000000"/>
                </a:solidFill>
                <a:latin typeface="Canva Sans Bold" panose="020B0604020202020204" charset="0"/>
              </a:rPr>
              <a:t>dan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menghasilkan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report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baru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yang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tersedia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setiap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pagi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sebelum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pukul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07.00</a:t>
            </a:r>
            <a:endParaRPr lang="en-ID" sz="2800" b="1" dirty="0">
              <a:effectLst/>
              <a:latin typeface="Canva Sans Bold" panose="020B0604020202020204" charset="0"/>
            </a:endParaRPr>
          </a:p>
          <a:p>
            <a:br>
              <a:rPr lang="en-ID" sz="2800" b="1" dirty="0">
                <a:latin typeface="Canva Sans Bold" panose="020B0604020202020204" charset="0"/>
              </a:rPr>
            </a:b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CCF5542-F706-7973-9061-E8C73D2F242E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7946928-837E-336D-462F-2255CFB6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21362" r="34095" b="16893"/>
          <a:stretch/>
        </p:blipFill>
        <p:spPr bwMode="auto">
          <a:xfrm>
            <a:off x="253010" y="3011011"/>
            <a:ext cx="7976589" cy="49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EBBAF02C-0584-1FD4-B06F-8C74EE4B6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21164" r="16778" b="14498"/>
          <a:stretch/>
        </p:blipFill>
        <p:spPr bwMode="auto">
          <a:xfrm>
            <a:off x="8564055" y="2917319"/>
            <a:ext cx="9449164" cy="49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77808B2-C9AE-6384-7455-9B71F4A11B62}"/>
              </a:ext>
            </a:extLst>
          </p:cNvPr>
          <p:cNvSpPr/>
          <p:nvPr/>
        </p:nvSpPr>
        <p:spPr>
          <a:xfrm>
            <a:off x="10896600" y="2815776"/>
            <a:ext cx="1707230" cy="698429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6A80A1-292A-83B0-8980-34906A70E980}"/>
              </a:ext>
            </a:extLst>
          </p:cNvPr>
          <p:cNvSpPr/>
          <p:nvPr/>
        </p:nvSpPr>
        <p:spPr>
          <a:xfrm>
            <a:off x="2985780" y="2877007"/>
            <a:ext cx="1850888" cy="84768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69ADB3-B53B-C917-64E7-897AC729B667}"/>
              </a:ext>
            </a:extLst>
          </p:cNvPr>
          <p:cNvSpPr/>
          <p:nvPr/>
        </p:nvSpPr>
        <p:spPr>
          <a:xfrm>
            <a:off x="609600" y="4425687"/>
            <a:ext cx="2042408" cy="1069289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35322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B197-2A54-DDDD-5C49-C7DEBD7C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47B1AC-B5CE-46D5-2C16-826A6949F80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170A3F-43EF-3062-A0E2-FF85EB5A9EEB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FF1998-5E15-18F0-23C0-1C462B176F3F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B6461D2-090C-094C-DD68-DD8A2301D27C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9330CA-7DBF-19B7-53F6-6445019E4278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FC9F648-1C3A-8197-0A4C-94C920A6DFD4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27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724F0F3-6C98-7D21-20FE-68E7DD32F131}"/>
              </a:ext>
            </a:extLst>
          </p:cNvPr>
          <p:cNvSpPr txBox="1"/>
          <p:nvPr/>
        </p:nvSpPr>
        <p:spPr>
          <a:xfrm>
            <a:off x="522513" y="865706"/>
            <a:ext cx="136398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OK! Food Delivery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berkembang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sangat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cepat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saat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sudah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&gt; 26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restoran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tersebar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  &gt; 4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besar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Perusahaan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saat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ingin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memantau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mengenai</a:t>
            </a:r>
            <a:r>
              <a:rPr lang="en-ID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</a:t>
            </a:r>
            <a:endParaRPr lang="en-US" sz="2800" b="1" dirty="0">
              <a:solidFill>
                <a:srgbClr val="000000"/>
              </a:solidFill>
              <a:latin typeface="Canva Sans Bold" panose="020B060402020202020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B5D599-4701-2FF3-1309-A26D1999D808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1C418-1DED-5C60-4F04-A21C3690D9A0}"/>
              </a:ext>
            </a:extLst>
          </p:cNvPr>
          <p:cNvSpPr txBox="1"/>
          <p:nvPr/>
        </p:nvSpPr>
        <p:spPr>
          <a:xfrm>
            <a:off x="1447800" y="3914900"/>
            <a:ext cx="731535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0F425-C8D2-2C0A-26D8-E33F90C51122}"/>
              </a:ext>
            </a:extLst>
          </p:cNvPr>
          <p:cNvSpPr txBox="1"/>
          <p:nvPr/>
        </p:nvSpPr>
        <p:spPr>
          <a:xfrm>
            <a:off x="1447800" y="5260344"/>
            <a:ext cx="731535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segmentation report </a:t>
            </a:r>
            <a:r>
              <a:rPr lang="en-ID" sz="2400" b="1" i="1" dirty="0">
                <a:solidFill>
                  <a:srgbClr val="000000"/>
                </a:solidFill>
                <a:latin typeface="Canva Sans Bold" panose="020B0604020202020204" charset="0"/>
              </a:rPr>
              <a:t> </a:t>
            </a:r>
            <a:r>
              <a:rPr lang="en-ID" sz="2400" b="1" i="1" dirty="0" err="1">
                <a:solidFill>
                  <a:srgbClr val="000000"/>
                </a:solidFill>
                <a:latin typeface="Canva Sans Bold" panose="020B0604020202020204" charset="0"/>
              </a:rPr>
              <a:t>harian</a:t>
            </a:r>
            <a:endParaRPr lang="en-ID" sz="2400" b="1" i="1" u="none" strike="noStrike" dirty="0">
              <a:solidFill>
                <a:srgbClr val="000000"/>
              </a:solidFill>
              <a:effectLst/>
              <a:latin typeface="Canva Sans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C0E7-556D-BAA9-8016-864840FFDBDC}"/>
              </a:ext>
            </a:extLst>
          </p:cNvPr>
          <p:cNvSpPr txBox="1"/>
          <p:nvPr/>
        </p:nvSpPr>
        <p:spPr>
          <a:xfrm>
            <a:off x="1447799" y="6519695"/>
            <a:ext cx="731535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000000"/>
                </a:solidFill>
                <a:latin typeface="Canva Sans Bold" panose="020B0604020202020204" charset="0"/>
              </a:rPr>
              <a:t>Revenue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dan </a:t>
            </a:r>
            <a:r>
              <a:rPr lang="en-US" sz="2400" b="1" i="1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kontribusi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revenue </a:t>
            </a:r>
            <a:r>
              <a:rPr lang="en-US" sz="2400" b="1" i="1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harian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US" sz="2400" b="1" i="1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perkota</a:t>
            </a:r>
            <a:endParaRPr lang="en-ID" sz="2400" b="1" i="1" dirty="0">
              <a:latin typeface="Canva Sans Bold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833FE-F78A-CE17-FEB2-BEA9FAE94807}"/>
              </a:ext>
            </a:extLst>
          </p:cNvPr>
          <p:cNvSpPr/>
          <p:nvPr/>
        </p:nvSpPr>
        <p:spPr>
          <a:xfrm>
            <a:off x="11734800" y="3698539"/>
            <a:ext cx="3810000" cy="139575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TEAM 2</a:t>
            </a:r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D0C919-628C-CA05-BDAF-3BE9ABB7BB18}"/>
              </a:ext>
            </a:extLst>
          </p:cNvPr>
          <p:cNvSpPr/>
          <p:nvPr/>
        </p:nvSpPr>
        <p:spPr>
          <a:xfrm>
            <a:off x="11734800" y="5801970"/>
            <a:ext cx="3810000" cy="139575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CODINGID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042206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57C3-D7D2-BB5E-52A5-6BE2649C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C8E281-D242-4826-9387-29ACB221E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t="21875" b="10417"/>
          <a:stretch/>
        </p:blipFill>
        <p:spPr>
          <a:xfrm>
            <a:off x="1937142" y="1804528"/>
            <a:ext cx="13776711" cy="686854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797C42D8-C5FE-3D5C-7029-847E7247628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4A7FA5-37D7-43B8-0057-6987C5B7258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C26C82-57FA-234B-4734-2A5E3CB8069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21F7E4E-7DA7-5BCC-526D-C50C14813CD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45F68-B7AA-DF49-4196-848799AA89E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7EBB12-CBAC-CA20-9151-B0FE9ED12BAE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311733-E21A-F7E7-01A0-172B59EBF7C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3FF5E-FAE7-7EA1-64D4-140DE59B4CF0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0198-E17A-9844-B672-BBA6695A57EF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5F159-2616-4EBA-B318-6A13A521DD89}"/>
              </a:ext>
            </a:extLst>
          </p:cNvPr>
          <p:cNvSpPr txBox="1"/>
          <p:nvPr/>
        </p:nvSpPr>
        <p:spPr>
          <a:xfrm>
            <a:off x="11011059" y="4063372"/>
            <a:ext cx="37338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 menghasilkan data </a:t>
            </a:r>
            <a:r>
              <a:rPr lang="id-ID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lang="id-ID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mudah dipahami sangat tergantung pada urutan data. Jika urutan tidak sesuai maka data sulit untuk dipahami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5558536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57C3-D7D2-BB5E-52A5-6BE2649C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C42D8-C5FE-3D5C-7029-847E7247628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4A7FA5-37D7-43B8-0057-6987C5B7258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C26C82-57FA-234B-4734-2A5E3CB8069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21F7E4E-7DA7-5BCC-526D-C50C14813CD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45F68-B7AA-DF49-4196-848799AA89E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7EBB12-CBAC-CA20-9151-B0FE9ED12BAE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311733-E21A-F7E7-01A0-172B59EBF7C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3FF5E-FAE7-7EA1-64D4-140DE59B4CF0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0198-E17A-9844-B672-BBA6695A57EF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1FA014-9363-4E0A-B9A3-C1EEE6D93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60" t="33333" b="10975"/>
          <a:stretch/>
        </p:blipFill>
        <p:spPr>
          <a:xfrm>
            <a:off x="1012751" y="1894155"/>
            <a:ext cx="15584145" cy="6342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F332A-B79E-4F57-AECE-CC40CD8A4EB4}"/>
              </a:ext>
            </a:extLst>
          </p:cNvPr>
          <p:cNvSpPr txBox="1"/>
          <p:nvPr/>
        </p:nvSpPr>
        <p:spPr>
          <a:xfrm>
            <a:off x="11464619" y="4089299"/>
            <a:ext cx="426341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SELECT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kota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transaction_date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daily_revenue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>
                <a:solidFill>
                  <a:srgbClr val="000000"/>
                </a:solidFill>
                <a:effectLst/>
                <a:latin typeface="Roboto Mono" panose="020B0604020202020204" charset="0"/>
              </a:rPr>
              <a:t>growth</a:t>
            </a:r>
            <a:endParaRPr lang="en-US" sz="2000" b="0" dirty="0">
              <a:solidFill>
                <a:srgbClr val="3A474E"/>
              </a:solidFill>
              <a:effectLst/>
              <a:latin typeface="Roboto Mono" panose="020B0604020202020204" charset="0"/>
            </a:endParaRP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FROM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0D904F"/>
                </a:solidFill>
                <a:effectLst/>
                <a:latin typeface="Roboto Mono" panose="020B0604020202020204" charset="0"/>
              </a:rPr>
              <a:t>`aqueous-freedom-398208.dkf_summary_tim2.summary_growth`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ORDER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BY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1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2</a:t>
            </a:r>
            <a:endParaRPr lang="en-US" sz="2000" b="0" dirty="0">
              <a:solidFill>
                <a:srgbClr val="3A474E"/>
              </a:solidFill>
              <a:effectLst/>
              <a:latin typeface="Roboto Mono" panose="020B0604020202020204" charset="0"/>
            </a:endParaRP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LIMIT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1000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;</a:t>
            </a:r>
          </a:p>
          <a:p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3647444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57C3-D7D2-BB5E-52A5-6BE2649C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C42D8-C5FE-3D5C-7029-847E7247628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4A7FA5-37D7-43B8-0057-6987C5B7258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C26C82-57FA-234B-4734-2A5E3CB8069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21F7E4E-7DA7-5BCC-526D-C50C14813CD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45F68-B7AA-DF49-4196-848799AA89E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7EBB12-CBAC-CA20-9151-B0FE9ED12BAE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311733-E21A-F7E7-01A0-172B59EBF7C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3FF5E-FAE7-7EA1-64D4-140DE59B4CF0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0198-E17A-9844-B672-BBA6695A57EF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67C4F0-7361-4F22-802E-DF165470F5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" t="17996" r="3773" b="41703"/>
          <a:stretch/>
        </p:blipFill>
        <p:spPr>
          <a:xfrm>
            <a:off x="2043955" y="2705100"/>
            <a:ext cx="1420008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27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93838" y="1677281"/>
            <a:ext cx="6897832" cy="5973136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l="-2989" r="-2692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78001" y="2709681"/>
            <a:ext cx="8474486" cy="5177020"/>
          </a:xfrm>
          <a:custGeom>
            <a:avLst/>
            <a:gdLst/>
            <a:ahLst/>
            <a:cxnLst/>
            <a:rect l="l" t="t" r="r" b="b"/>
            <a:pathLst>
              <a:path w="8474486" h="6200183">
                <a:moveTo>
                  <a:pt x="0" y="0"/>
                </a:moveTo>
                <a:lnTo>
                  <a:pt x="8474486" y="0"/>
                </a:lnTo>
                <a:lnTo>
                  <a:pt x="8474486" y="6200184"/>
                </a:lnTo>
                <a:lnTo>
                  <a:pt x="0" y="6200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9764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0244" y="307565"/>
            <a:ext cx="6835315" cy="19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2"/>
              </a:lnSpc>
              <a:spcBef>
                <a:spcPct val="0"/>
              </a:spcBef>
            </a:pPr>
            <a:r>
              <a:rPr lang="en-US" sz="6738" dirty="0">
                <a:solidFill>
                  <a:srgbClr val="1B4444"/>
                </a:solidFill>
                <a:latin typeface="Montserrat Classic Bold"/>
              </a:rPr>
              <a:t>JOB DISTRIBUTION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3B621C15-F817-9223-F31C-42C1E7DFE2D4}"/>
              </a:ext>
            </a:extLst>
          </p:cNvPr>
          <p:cNvSpPr/>
          <p:nvPr/>
        </p:nvSpPr>
        <p:spPr>
          <a:xfrm>
            <a:off x="8478001" y="7903960"/>
            <a:ext cx="8474486" cy="512926"/>
          </a:xfrm>
          <a:custGeom>
            <a:avLst/>
            <a:gdLst/>
            <a:ahLst/>
            <a:cxnLst/>
            <a:rect l="l" t="t" r="r" b="b"/>
            <a:pathLst>
              <a:path w="8474486" h="6200183">
                <a:moveTo>
                  <a:pt x="0" y="0"/>
                </a:moveTo>
                <a:lnTo>
                  <a:pt x="8474486" y="0"/>
                </a:lnTo>
                <a:lnTo>
                  <a:pt x="8474486" y="6200184"/>
                </a:lnTo>
                <a:lnTo>
                  <a:pt x="0" y="6200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08786" b="-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6B77-07B0-B364-B034-70874051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8FE261-A8C4-6A74-A0E3-3A4081FF285E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80758D-71AF-C138-7154-EBEE568659BE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9B0428-D06F-C345-FEDB-124DA69AC9D9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2511C60-9937-DFF8-4D50-30E953B1F2E3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9049E6-F8DC-E3E0-82DC-EE08EBF5D48E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158070-3CBB-0DE9-5286-146E8ACC8CD2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29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133A6E1-8DA8-62D2-CA77-A7CAE2350EF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45F9D-6836-4E1A-7FB0-F273CE541F0F}"/>
              </a:ext>
            </a:extLst>
          </p:cNvPr>
          <p:cNvSpPr txBox="1"/>
          <p:nvPr/>
        </p:nvSpPr>
        <p:spPr>
          <a:xfrm>
            <a:off x="748924" y="954732"/>
            <a:ext cx="854747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segmentation report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harian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dalam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30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</a:t>
            </a:r>
            <a:endParaRPr lang="en-ID" sz="2400" b="1" dirty="0">
              <a:effectLst/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C2809-99BF-A9B9-6056-2701A3E884BD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CF58D1-EF09-D957-11A7-ED6717727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68"/>
          <a:stretch/>
        </p:blipFill>
        <p:spPr>
          <a:xfrm>
            <a:off x="304800" y="2070391"/>
            <a:ext cx="10668000" cy="579119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0DD4ED-1FF8-4796-9352-0BD4BB3D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65731"/>
              </p:ext>
            </p:extLst>
          </p:nvPr>
        </p:nvGraphicFramePr>
        <p:xfrm>
          <a:off x="11434142" y="2715122"/>
          <a:ext cx="6549057" cy="3334290"/>
        </p:xfrm>
        <a:graphic>
          <a:graphicData uri="http://schemas.openxmlformats.org/drawingml/2006/table">
            <a:tbl>
              <a:tblPr/>
              <a:tblGrid>
                <a:gridCol w="2183019">
                  <a:extLst>
                    <a:ext uri="{9D8B030D-6E8A-4147-A177-3AD203B41FA5}">
                      <a16:colId xmlns:a16="http://schemas.microsoft.com/office/drawing/2014/main" val="3636512205"/>
                    </a:ext>
                  </a:extLst>
                </a:gridCol>
                <a:gridCol w="2183019">
                  <a:extLst>
                    <a:ext uri="{9D8B030D-6E8A-4147-A177-3AD203B41FA5}">
                      <a16:colId xmlns:a16="http://schemas.microsoft.com/office/drawing/2014/main" val="2608303168"/>
                    </a:ext>
                  </a:extLst>
                </a:gridCol>
                <a:gridCol w="2183019">
                  <a:extLst>
                    <a:ext uri="{9D8B030D-6E8A-4147-A177-3AD203B41FA5}">
                      <a16:colId xmlns:a16="http://schemas.microsoft.com/office/drawing/2014/main" val="3774447917"/>
                    </a:ext>
                  </a:extLst>
                </a:gridCol>
              </a:tblGrid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Segmentation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Transactions in a Month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Spending in a Month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816886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585675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2-5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87040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Potential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5-10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85867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Loyalist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11+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569750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Big </a:t>
                      </a:r>
                      <a:r>
                        <a:rPr lang="id-ID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Spender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500001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585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4550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6B77-07B0-B364-B034-70874051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8FE261-A8C4-6A74-A0E3-3A4081FF285E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80758D-71AF-C138-7154-EBEE568659BE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B9B0428-D06F-C345-FEDB-124DA69AC9D9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2511C60-9937-DFF8-4D50-30E953B1F2E3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9049E6-F8DC-E3E0-82DC-EE08EBF5D48E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158070-3CBB-0DE9-5286-146E8ACC8CD2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29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133A6E1-8DA8-62D2-CA77-A7CAE2350EF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45F9D-6836-4E1A-7FB0-F273CE541F0F}"/>
              </a:ext>
            </a:extLst>
          </p:cNvPr>
          <p:cNvSpPr txBox="1"/>
          <p:nvPr/>
        </p:nvSpPr>
        <p:spPr>
          <a:xfrm>
            <a:off x="748924" y="954732"/>
            <a:ext cx="854747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segmentation report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harian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dalam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30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</a:t>
            </a:r>
            <a:endParaRPr lang="en-ID" sz="2400" b="1" dirty="0">
              <a:effectLst/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C2809-99BF-A9B9-6056-2701A3E884BD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277-DA84-42FD-B106-45A0D85D5A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20366" r="3234" b="40517"/>
          <a:stretch/>
        </p:blipFill>
        <p:spPr>
          <a:xfrm>
            <a:off x="2691906" y="2977111"/>
            <a:ext cx="13208987" cy="43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324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699F-6D44-2BCA-9D3A-1DCA7B06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CCEC78-F27C-52BC-6E6A-6AFBD503EC4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512888-E8C7-F5F8-3DF8-491ABFCEB238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2B0255-B84E-F060-F88C-68E1693E647A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15217DF-04EC-7086-A074-2247939A081F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A12343-8B46-56FA-403C-243AB7741495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411E5E-CFD0-70D1-E033-D0C3BA4F207D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30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23CB865-5C1C-C808-9C31-A600520517E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D6F5F-14E1-5A52-ECBD-E55C33AF60BB}"/>
              </a:ext>
            </a:extLst>
          </p:cNvPr>
          <p:cNvSpPr txBox="1"/>
          <p:nvPr/>
        </p:nvSpPr>
        <p:spPr>
          <a:xfrm>
            <a:off x="748924" y="954732"/>
            <a:ext cx="101476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Revenue dan kontribusi revenue per kota dalam 30 hari</a:t>
            </a:r>
            <a:endParaRPr lang="en-ID" sz="2800" b="1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23FE7-08CA-F13C-7D28-02B71065B681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23786B-9BEC-A6C8-E745-D24A4B8C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224" y="2412274"/>
            <a:ext cx="10049956" cy="59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83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699F-6D44-2BCA-9D3A-1DCA7B06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CCEC78-F27C-52BC-6E6A-6AFBD503EC4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512888-E8C7-F5F8-3DF8-491ABFCEB238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2B0255-B84E-F060-F88C-68E1693E647A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15217DF-04EC-7086-A074-2247939A081F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A12343-8B46-56FA-403C-243AB7741495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411E5E-CFD0-70D1-E033-D0C3BA4F207D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30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23CB865-5C1C-C808-9C31-A600520517EF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D6F5F-14E1-5A52-ECBD-E55C33AF60BB}"/>
              </a:ext>
            </a:extLst>
          </p:cNvPr>
          <p:cNvSpPr txBox="1"/>
          <p:nvPr/>
        </p:nvSpPr>
        <p:spPr>
          <a:xfrm>
            <a:off x="748924" y="954732"/>
            <a:ext cx="101476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Revenue dan kontribusi revenue per kota dalam 30 hari</a:t>
            </a:r>
            <a:endParaRPr lang="en-ID" sz="2800" b="1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23FE7-08CA-F13C-7D28-02B71065B681}"/>
              </a:ext>
            </a:extLst>
          </p:cNvPr>
          <p:cNvSpPr txBox="1"/>
          <p:nvPr/>
        </p:nvSpPr>
        <p:spPr>
          <a:xfrm>
            <a:off x="15033767" y="729342"/>
            <a:ext cx="23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TEAM 2</a:t>
            </a:r>
            <a:endParaRPr lang="en-ID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CB180-C236-4BDC-97B3-81BB6B3D75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t="4958" r="6437" b="36961"/>
          <a:stretch/>
        </p:blipFill>
        <p:spPr>
          <a:xfrm>
            <a:off x="3009820" y="2044856"/>
            <a:ext cx="12268359" cy="61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5994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797B1-05D4-57B9-9513-1C830B14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1FDFF6-3D6B-4DAF-9F56-F40D627A8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5" t="21875" b="10417"/>
          <a:stretch/>
        </p:blipFill>
        <p:spPr>
          <a:xfrm>
            <a:off x="2312916" y="2035501"/>
            <a:ext cx="13662167" cy="681143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F9C11999-0E7A-376C-3C66-2D7C013E39F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C1C5FE-A559-A565-FF9A-AEA73E023B54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89B453-3E27-AC6C-9F28-6579A1DB3C03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8505B65-D1EF-0DB5-860F-F2AF68A4F917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FF3EDCE-3CA4-8800-9B68-1EC04DFD9DC9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AD5A35-E20B-7BD7-798F-432E91CD76C9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31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0ABDE8D-F94B-1037-B7E6-82DADED8B7D0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B47C-9E0D-83C4-D033-816F9F0E29FC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2E4E9-8C33-B54A-B85B-BF477C2B127C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4B735-3E44-4CAA-972A-1A719A98E35E}"/>
              </a:ext>
            </a:extLst>
          </p:cNvPr>
          <p:cNvSpPr txBox="1"/>
          <p:nvPr/>
        </p:nvSpPr>
        <p:spPr>
          <a:xfrm>
            <a:off x="10668000" y="4177202"/>
            <a:ext cx="37338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 menghasilkan data </a:t>
            </a:r>
            <a:r>
              <a:rPr lang="id-ID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growth</a:t>
            </a:r>
            <a:r>
              <a:rPr lang="id-ID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mudah dipahami sangat tergantung pada urutan data. Jika urutan tidak sesuai maka data sulit untuk dipahami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2768110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57C3-D7D2-BB5E-52A5-6BE2649C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C42D8-C5FE-3D5C-7029-847E7247628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4A7FA5-37D7-43B8-0057-6987C5B7258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C26C82-57FA-234B-4734-2A5E3CB8069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21F7E4E-7DA7-5BCC-526D-C50C14813CD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45F68-B7AA-DF49-4196-848799AA89E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7EBB12-CBAC-CA20-9151-B0FE9ED12BAE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311733-E21A-F7E7-01A0-172B59EBF7C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3FF5E-FAE7-7EA1-64D4-140DE59B4CF0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0198-E17A-9844-B672-BBA6695A57EF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2EAEE2-BCA2-453C-9A43-E5264A790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45" t="34491" b="10417"/>
          <a:stretch/>
        </p:blipFill>
        <p:spPr>
          <a:xfrm>
            <a:off x="1496139" y="2056073"/>
            <a:ext cx="15214849" cy="61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F332A-B79E-4F57-AECE-CC40CD8A4EB4}"/>
              </a:ext>
            </a:extLst>
          </p:cNvPr>
          <p:cNvSpPr txBox="1"/>
          <p:nvPr/>
        </p:nvSpPr>
        <p:spPr>
          <a:xfrm>
            <a:off x="11464619" y="4089299"/>
            <a:ext cx="42634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SELECT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kota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transaction_date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Roboto Mono" panose="020B0604020202020204" charset="0"/>
              </a:rPr>
              <a:t>daily_revenue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>
                <a:solidFill>
                  <a:srgbClr val="000000"/>
                </a:solidFill>
                <a:effectLst/>
                <a:latin typeface="Roboto Mono" panose="020B0604020202020204" charset="0"/>
              </a:rPr>
              <a:t>growth</a:t>
            </a:r>
            <a:endParaRPr lang="en-US" sz="2000" b="0" dirty="0">
              <a:solidFill>
                <a:srgbClr val="3A474E"/>
              </a:solidFill>
              <a:effectLst/>
              <a:latin typeface="Roboto Mono" panose="020B0604020202020204" charset="0"/>
            </a:endParaRP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FROM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0D904F"/>
                </a:solidFill>
                <a:effectLst/>
                <a:latin typeface="Roboto Mono" panose="020B0604020202020204" charset="0"/>
              </a:rPr>
              <a:t>`aqueous-freedom-398208.dkf_summary_codingid.summary_growth`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ORDER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BY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1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,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2</a:t>
            </a:r>
            <a:endParaRPr lang="en-US" sz="2000" b="0" dirty="0">
              <a:solidFill>
                <a:srgbClr val="3A474E"/>
              </a:solidFill>
              <a:effectLst/>
              <a:latin typeface="Roboto Mono" panose="020B0604020202020204" charset="0"/>
            </a:endParaRPr>
          </a:p>
          <a:p>
            <a:r>
              <a:rPr lang="en-US" sz="2000" b="0" dirty="0">
                <a:solidFill>
                  <a:srgbClr val="3367D6"/>
                </a:solidFill>
                <a:effectLst/>
                <a:latin typeface="Roboto Mono" panose="020B0604020202020204" charset="0"/>
              </a:rPr>
              <a:t>LIMIT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 </a:t>
            </a:r>
            <a:r>
              <a:rPr lang="en-US" sz="2000" b="0" dirty="0">
                <a:solidFill>
                  <a:srgbClr val="F4511E"/>
                </a:solidFill>
                <a:effectLst/>
                <a:latin typeface="Roboto Mono" panose="020B0604020202020204" charset="0"/>
              </a:rPr>
              <a:t>1000</a:t>
            </a:r>
            <a:r>
              <a:rPr lang="en-US" sz="2000" b="0" dirty="0">
                <a:solidFill>
                  <a:srgbClr val="3A474E"/>
                </a:solidFill>
                <a:effectLst/>
                <a:latin typeface="Roboto Mono" panose="020B060402020202020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4911574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57C3-D7D2-BB5E-52A5-6BE2649C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C42D8-C5FE-3D5C-7029-847E72476282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4A7FA5-37D7-43B8-0057-6987C5B7258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C26C82-57FA-234B-4734-2A5E3CB8069D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21F7E4E-7DA7-5BCC-526D-C50C14813CD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D45F68-B7AA-DF49-4196-848799AA89E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D7EBB12-CBAC-CA20-9151-B0FE9ED12BAE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311733-E21A-F7E7-01A0-172B59EBF7C6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3FF5E-FAE7-7EA1-64D4-140DE59B4CF0}"/>
              </a:ext>
            </a:extLst>
          </p:cNvPr>
          <p:cNvSpPr txBox="1"/>
          <p:nvPr/>
        </p:nvSpPr>
        <p:spPr>
          <a:xfrm>
            <a:off x="748924" y="954732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dan Growth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harian</a:t>
            </a:r>
            <a:r>
              <a:rPr lang="en-ID" sz="24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en-ID" sz="2400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kota</a:t>
            </a:r>
            <a:endParaRPr lang="en-ID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50198-E17A-9844-B672-BBA6695A57EF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E9318F-A33F-4A4B-B776-AFC22B8D9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16810" r="5013" b="45259"/>
          <a:stretch/>
        </p:blipFill>
        <p:spPr>
          <a:xfrm>
            <a:off x="756009" y="2471865"/>
            <a:ext cx="16798641" cy="5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110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C1C7-4846-5FC2-DEA3-16885F9A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22E7EE-1C6B-858F-76DB-046EED894831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515B6C-6D03-4DBD-C077-22C137A4046B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0C4822-CB44-3A67-5AA0-708300B0FB6A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BFAA509-F771-DB3F-2B50-7110D384B529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E88DEF-62AA-9E68-A5EB-1EBA0C10246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4EC55FD-9341-D294-87AD-84F4E2C49C94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32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4483E25-ECD2-23BA-0610-48329CEC8B89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5ABBB-95ED-6BB2-C2DD-804C4C236DAB}"/>
              </a:ext>
            </a:extLst>
          </p:cNvPr>
          <p:cNvSpPr txBox="1"/>
          <p:nvPr/>
        </p:nvSpPr>
        <p:spPr>
          <a:xfrm>
            <a:off x="748924" y="954732"/>
            <a:ext cx="854747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segmentation report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harian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dalam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30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</a:t>
            </a:r>
            <a:endParaRPr lang="en-ID" sz="2400" b="1" dirty="0">
              <a:effectLst/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0410A-022A-D949-F3C3-6B434FDA75A9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EE85D-ACB0-C49E-3E7E-B886CCDF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222533"/>
            <a:ext cx="8382000" cy="553596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B6B32C-6A28-F1AB-1B33-34D94E10E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30686"/>
              </p:ext>
            </p:extLst>
          </p:nvPr>
        </p:nvGraphicFramePr>
        <p:xfrm>
          <a:off x="10710243" y="3137766"/>
          <a:ext cx="6549057" cy="3334290"/>
        </p:xfrm>
        <a:graphic>
          <a:graphicData uri="http://schemas.openxmlformats.org/drawingml/2006/table">
            <a:tbl>
              <a:tblPr/>
              <a:tblGrid>
                <a:gridCol w="2183019">
                  <a:extLst>
                    <a:ext uri="{9D8B030D-6E8A-4147-A177-3AD203B41FA5}">
                      <a16:colId xmlns:a16="http://schemas.microsoft.com/office/drawing/2014/main" val="3636512205"/>
                    </a:ext>
                  </a:extLst>
                </a:gridCol>
                <a:gridCol w="2183019">
                  <a:extLst>
                    <a:ext uri="{9D8B030D-6E8A-4147-A177-3AD203B41FA5}">
                      <a16:colId xmlns:a16="http://schemas.microsoft.com/office/drawing/2014/main" val="2608303168"/>
                    </a:ext>
                  </a:extLst>
                </a:gridCol>
                <a:gridCol w="2183019">
                  <a:extLst>
                    <a:ext uri="{9D8B030D-6E8A-4147-A177-3AD203B41FA5}">
                      <a16:colId xmlns:a16="http://schemas.microsoft.com/office/drawing/2014/main" val="3774447917"/>
                    </a:ext>
                  </a:extLst>
                </a:gridCol>
              </a:tblGrid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Segmentation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Transactions in a Month</a:t>
                      </a:r>
                      <a:endParaRPr lang="en-US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Spending in a Month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816886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585675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Good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2-5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287040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Potential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5-10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585867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Loyalist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11+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569750"/>
                  </a:ext>
                </a:extLst>
              </a:tr>
              <a:tr h="531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Big </a:t>
                      </a:r>
                      <a:r>
                        <a:rPr lang="id-ID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Spender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endParaRPr lang="id-ID" sz="32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500001</a:t>
                      </a:r>
                      <a:endParaRPr lang="id-ID" sz="3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585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75492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C1C7-4846-5FC2-DEA3-16885F9A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22E7EE-1C6B-858F-76DB-046EED894831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515B6C-6D03-4DBD-C077-22C137A4046B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0C4822-CB44-3A67-5AA0-708300B0FB6A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BFAA509-F771-DB3F-2B50-7110D384B529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9E88DEF-62AA-9E68-A5EB-1EBA0C102462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4EC55FD-9341-D294-87AD-84F4E2C49C94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32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4483E25-ECD2-23BA-0610-48329CEC8B89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5ABBB-95ED-6BB2-C2DD-804C4C236DAB}"/>
              </a:ext>
            </a:extLst>
          </p:cNvPr>
          <p:cNvSpPr txBox="1"/>
          <p:nvPr/>
        </p:nvSpPr>
        <p:spPr>
          <a:xfrm>
            <a:off x="748924" y="954732"/>
            <a:ext cx="854747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Customer segmentation report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harian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dalam</a:t>
            </a:r>
            <a:r>
              <a:rPr lang="en-ID" sz="24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 30 </a:t>
            </a:r>
            <a:r>
              <a:rPr lang="en-ID" sz="2400" b="1" i="0" u="none" strike="noStrike" dirty="0" err="1">
                <a:solidFill>
                  <a:srgbClr val="000000"/>
                </a:solidFill>
                <a:effectLst/>
                <a:latin typeface="Canva Sans Bold" panose="020B0604020202020204" charset="0"/>
              </a:rPr>
              <a:t>hari</a:t>
            </a:r>
            <a:endParaRPr lang="en-ID" sz="2400" b="1" dirty="0">
              <a:effectLst/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0410A-022A-D949-F3C3-6B434FDA75A9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78F71-341E-4547-A029-2E8473EC2E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t="22737" r="6437" b="38146"/>
          <a:stretch/>
        </p:blipFill>
        <p:spPr>
          <a:xfrm>
            <a:off x="1371463" y="2447444"/>
            <a:ext cx="15849873" cy="53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282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224B-29BA-E3A4-5235-1E181F6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A304E5-4FC5-29C6-F8B1-6925D603B37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9A267B-89F6-78AB-7320-1067BF09E43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0A869C-E04D-7F21-17E4-EC449817428B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C91919C-DCF9-784F-5F55-9C834248706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F54A0DE-51CE-9703-DC8F-414B1DDEEC1F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43B0B96-3E72-249E-6DBD-6036FA29AB31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33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209DE2D-A4CE-B56C-C85A-F082FC10D5F2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30FD9-EAA1-1842-838B-15516E5E6667}"/>
              </a:ext>
            </a:extLst>
          </p:cNvPr>
          <p:cNvSpPr txBox="1"/>
          <p:nvPr/>
        </p:nvSpPr>
        <p:spPr>
          <a:xfrm>
            <a:off x="748924" y="954732"/>
            <a:ext cx="101476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Revenue dan kontribusi revenue per kota dalam 30 hari</a:t>
            </a:r>
            <a:endParaRPr lang="en-ID" sz="2800" b="1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D329A-3DB1-4D9E-76D0-E1F61ADDFEFB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25BD65-1897-40E7-B899-C108CC89B6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31" t="28125" r="30673" b="12500"/>
          <a:stretch/>
        </p:blipFill>
        <p:spPr>
          <a:xfrm>
            <a:off x="3911224" y="1826999"/>
            <a:ext cx="9372600" cy="69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383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" name="Freeform 6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25200" y="3279195"/>
            <a:ext cx="5328436" cy="2450155"/>
          </a:xfrm>
          <a:custGeom>
            <a:avLst/>
            <a:gdLst/>
            <a:ahLst/>
            <a:cxnLst/>
            <a:rect l="l" t="t" r="r" b="b"/>
            <a:pathLst>
              <a:path w="7230524" h="2738835">
                <a:moveTo>
                  <a:pt x="0" y="0"/>
                </a:moveTo>
                <a:lnTo>
                  <a:pt x="7230525" y="0"/>
                </a:lnTo>
                <a:lnTo>
                  <a:pt x="7230525" y="2738835"/>
                </a:lnTo>
                <a:lnTo>
                  <a:pt x="0" y="2738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7" t="-5371" r="-612" b="-747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3772" y="3007073"/>
            <a:ext cx="5328436" cy="2738836"/>
          </a:xfrm>
          <a:custGeom>
            <a:avLst/>
            <a:gdLst/>
            <a:ahLst/>
            <a:cxnLst/>
            <a:rect l="l" t="t" r="r" b="b"/>
            <a:pathLst>
              <a:path w="6652331" h="3326165">
                <a:moveTo>
                  <a:pt x="0" y="0"/>
                </a:moveTo>
                <a:lnTo>
                  <a:pt x="6652331" y="0"/>
                </a:lnTo>
                <a:lnTo>
                  <a:pt x="6652331" y="3326165"/>
                </a:lnTo>
                <a:lnTo>
                  <a:pt x="0" y="3326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217619"/>
            <a:ext cx="10543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1B4444"/>
                </a:solidFill>
                <a:latin typeface="Montserrat Classic Bold"/>
              </a:rPr>
              <a:t>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16FA0C-A4A6-3B34-9628-039BD9C841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1" r="18458"/>
          <a:stretch/>
        </p:blipFill>
        <p:spPr>
          <a:xfrm>
            <a:off x="1028700" y="6002506"/>
            <a:ext cx="3837556" cy="30837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7CBA13-4D02-7312-0035-38C3964CCB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/>
          <a:stretch/>
        </p:blipFill>
        <p:spPr>
          <a:xfrm>
            <a:off x="11308344" y="6563022"/>
            <a:ext cx="5676800" cy="18396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224B-29BA-E3A4-5235-1E181F6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A304E5-4FC5-29C6-F8B1-6925D603B378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9A267B-89F6-78AB-7320-1067BF09E43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0A869C-E04D-7F21-17E4-EC449817428B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C91919C-DCF9-784F-5F55-9C8342487066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F54A0DE-51CE-9703-DC8F-414B1DDEEC1F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43B0B96-3E72-249E-6DBD-6036FA29AB31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33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209DE2D-A4CE-B56C-C85A-F082FC10D5F2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30FD9-EAA1-1842-838B-15516E5E6667}"/>
              </a:ext>
            </a:extLst>
          </p:cNvPr>
          <p:cNvSpPr txBox="1"/>
          <p:nvPr/>
        </p:nvSpPr>
        <p:spPr>
          <a:xfrm>
            <a:off x="748924" y="954732"/>
            <a:ext cx="101476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rgbClr val="000000"/>
                </a:solidFill>
                <a:effectLst/>
                <a:latin typeface="Canva Sans Bold" panose="020B0604020202020204" charset="0"/>
              </a:rPr>
              <a:t>Revenue dan kontribusi revenue per kota dalam 30 hari</a:t>
            </a:r>
            <a:endParaRPr lang="en-ID" sz="2800" b="1" dirty="0">
              <a:latin typeface="Canva Sans Bol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D329A-3DB1-4D9E-76D0-E1F61ADDFEFB}"/>
              </a:ext>
            </a:extLst>
          </p:cNvPr>
          <p:cNvSpPr txBox="1"/>
          <p:nvPr/>
        </p:nvSpPr>
        <p:spPr>
          <a:xfrm>
            <a:off x="15033767" y="729342"/>
            <a:ext cx="2520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DATASET </a:t>
            </a:r>
            <a:r>
              <a:rPr lang="en-US" sz="2400" b="1" dirty="0" err="1"/>
              <a:t>CodingID</a:t>
            </a:r>
            <a:endParaRPr lang="en-ID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7203C9-5180-49F4-A72F-E84F7FD5EE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23923" r="5013" b="15625"/>
          <a:stretch/>
        </p:blipFill>
        <p:spPr>
          <a:xfrm>
            <a:off x="3009900" y="2033905"/>
            <a:ext cx="12268200" cy="62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4155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3504" y="-6726353"/>
            <a:ext cx="12103097" cy="10470485"/>
          </a:xfrm>
          <a:custGeom>
            <a:avLst/>
            <a:gdLst/>
            <a:ahLst/>
            <a:cxnLst/>
            <a:rect l="l" t="t" r="r" b="b"/>
            <a:pathLst>
              <a:path w="12103097" h="10470485">
                <a:moveTo>
                  <a:pt x="0" y="0"/>
                </a:moveTo>
                <a:lnTo>
                  <a:pt x="12103097" y="0"/>
                </a:lnTo>
                <a:lnTo>
                  <a:pt x="12103097" y="10470485"/>
                </a:lnTo>
                <a:lnTo>
                  <a:pt x="0" y="10470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76325"/>
            <a:ext cx="6688412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FOR INQUIRIES, CONTACT US.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588364"/>
            <a:ext cx="3314699" cy="1629014"/>
            <a:chOff x="0" y="0"/>
            <a:chExt cx="7062740" cy="1577668"/>
          </a:xfrm>
        </p:grpSpPr>
        <p:sp>
          <p:nvSpPr>
            <p:cNvPr id="5" name="TextBox 5"/>
            <p:cNvSpPr txBox="1"/>
            <p:nvPr/>
          </p:nvSpPr>
          <p:spPr>
            <a:xfrm>
              <a:off x="0" y="765598"/>
              <a:ext cx="7062740" cy="812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Canva Sans Bold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andikawiranata47@gmail.com</a:t>
              </a:r>
              <a:endParaRPr lang="en-US" sz="1600" dirty="0">
                <a:solidFill>
                  <a:schemeClr val="bg1"/>
                </a:solidFill>
                <a:latin typeface="Canva Sans Bold" panose="020B0604020202020204" charset="0"/>
              </a:endParaRPr>
            </a:p>
            <a:p>
              <a:pPr marL="0" lvl="1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1600" u="sng" dirty="0">
                  <a:solidFill>
                    <a:schemeClr val="bg1"/>
                  </a:solidFill>
                  <a:latin typeface="Canva Sans Bold" panose="020B0604020202020204" charset="0"/>
                </a:rPr>
                <a:t>finefine270new@gmail.com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7062740" cy="532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1600">
                  <a:solidFill>
                    <a:srgbClr val="FDA715"/>
                  </a:solidFill>
                  <a:latin typeface="Canva Sans Bold" panose="020B0604020202020204" charset="0"/>
                </a:rPr>
                <a:t>EMAIL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33664" y="3088910"/>
            <a:ext cx="8958924" cy="7757926"/>
            <a:chOff x="0" y="0"/>
            <a:chExt cx="7029450" cy="60871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29450" cy="6088380"/>
            </a:xfrm>
            <a:custGeom>
              <a:avLst/>
              <a:gdLst/>
              <a:ahLst/>
              <a:cxnLst/>
              <a:rect l="l" t="t" r="r" b="b"/>
              <a:pathLst>
                <a:path w="7029450" h="608838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5"/>
              <a:stretch>
                <a:fillRect t="-48572" b="-2461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7232173"/>
            <a:ext cx="1866900" cy="1455572"/>
            <a:chOff x="0" y="0"/>
            <a:chExt cx="7062740" cy="18059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5598"/>
              <a:ext cx="7062740" cy="104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E5E5E5"/>
                  </a:solidFill>
                  <a:latin typeface="Canva Sans Bold" panose="020B0604020202020204" charset="0"/>
                </a:rPr>
                <a:t>@andikaw47</a:t>
              </a:r>
            </a:p>
            <a:p>
              <a:pPr marL="0" lvl="1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E5E5E5"/>
                  </a:solidFill>
                  <a:latin typeface="Canva Sans Bold" panose="020B0604020202020204" charset="0"/>
                </a:rPr>
                <a:t>@fineoktaf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7062740" cy="532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1600" dirty="0">
                  <a:solidFill>
                    <a:srgbClr val="FDA715"/>
                  </a:solidFill>
                  <a:latin typeface="Canva Sans Bold" panose="020B0604020202020204" charset="0"/>
                </a:rPr>
                <a:t>SOCIAL MEDIA 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40689" y="1028700"/>
            <a:ext cx="8290366" cy="6229530"/>
            <a:chOff x="0" y="0"/>
            <a:chExt cx="7029450" cy="5282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9450" cy="5283325"/>
            </a:xfrm>
            <a:custGeom>
              <a:avLst/>
              <a:gdLst/>
              <a:ahLst/>
              <a:cxnLst/>
              <a:rect l="l" t="t" r="r" b="b"/>
              <a:pathLst>
                <a:path w="7029450" h="5283325">
                  <a:moveTo>
                    <a:pt x="5271770" y="0"/>
                  </a:moveTo>
                  <a:lnTo>
                    <a:pt x="1757680" y="0"/>
                  </a:lnTo>
                  <a:lnTo>
                    <a:pt x="0" y="2641578"/>
                  </a:lnTo>
                  <a:lnTo>
                    <a:pt x="0" y="3757940"/>
                  </a:lnTo>
                  <a:cubicBezTo>
                    <a:pt x="0" y="4599895"/>
                    <a:pt x="787400" y="5283325"/>
                    <a:pt x="1757680" y="5283325"/>
                  </a:cubicBezTo>
                  <a:lnTo>
                    <a:pt x="5271770" y="5283325"/>
                  </a:lnTo>
                  <a:lnTo>
                    <a:pt x="7029450" y="2641578"/>
                  </a:lnTo>
                  <a:lnTo>
                    <a:pt x="7029450" y="1525217"/>
                  </a:lnTo>
                  <a:cubicBezTo>
                    <a:pt x="7029450" y="683262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t="-7618" r="-60851" b="-761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47807" y="786850"/>
            <a:ext cx="8115300" cy="7761159"/>
            <a:chOff x="0" y="66675"/>
            <a:chExt cx="10820400" cy="103482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71216"/>
              <a:ext cx="10820400" cy="6543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OK Group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dengan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bisnisnya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di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berbagai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sektor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,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kini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mencoba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membuat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sebuah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aplikasi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pesan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antar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makanan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secara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online.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Produknya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diberi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nama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OK! Food Delivery.</a:t>
              </a: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1B4444"/>
                </a:solidFill>
                <a:latin typeface="Canva Sans Bold" panose="020B0604020202020204" charset="0"/>
              </a:endParaRP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OK! Food Delivery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adalah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platform yang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mempermudah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masyarakat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untuk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memesan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makanan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1B4444"/>
                </a:solidFill>
                <a:latin typeface="Canva Sans Bold" panose="020B0604020202020204" charset="0"/>
              </a:endParaRPr>
            </a:p>
            <a:p>
              <a:pPr algn="l">
                <a:lnSpc>
                  <a:spcPts val="3499"/>
                </a:lnSpc>
              </a:pP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Saat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ini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tim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business development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sedang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menyiapkan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untuk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pengembangan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Canva Sans Bold" panose="020B0604020202020204" charset="0"/>
                </a:rPr>
                <a:t>aplikasi</a:t>
              </a:r>
              <a:r>
                <a:rPr lang="en-US" sz="2499" dirty="0">
                  <a:solidFill>
                    <a:srgbClr val="1B4444"/>
                  </a:solidFill>
                  <a:latin typeface="Canva Sans Bold" panose="020B0604020202020204" charset="0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10820400" cy="3040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1B4444"/>
                  </a:solidFill>
                  <a:latin typeface="Montserrat Classic Bold"/>
                </a:rPr>
                <a:t>BACKGROUND</a:t>
              </a:r>
            </a:p>
            <a:p>
              <a:pPr marL="0" lvl="0" indent="0" algn="l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B4444"/>
                  </a:solidFill>
                  <a:latin typeface="Montserrat Classic Bold"/>
                </a:rPr>
                <a:t>OF THE STUDY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9877-8BF8-D8F4-5689-5D7FFB4D5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7AACFA-2BB8-AF95-96B6-F12D726A94F1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7549F4-D14C-DB6C-C2FB-EF80EC8F4C09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E67012-E2BF-3FEE-2564-D55E22AC5313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4942EAB-75B5-E670-99D3-75D0725E89D3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7DA22E1-EE5E-AF94-1AFF-231AE5178B9B}"/>
              </a:ext>
            </a:extLst>
          </p:cNvPr>
          <p:cNvGrpSpPr/>
          <p:nvPr/>
        </p:nvGrpSpPr>
        <p:grpSpPr>
          <a:xfrm>
            <a:off x="10340689" y="1028700"/>
            <a:ext cx="8290366" cy="6229530"/>
            <a:chOff x="0" y="0"/>
            <a:chExt cx="7029450" cy="528205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10873A3-8533-5021-E0DC-81C038582FF1}"/>
                </a:ext>
              </a:extLst>
            </p:cNvPr>
            <p:cNvSpPr/>
            <p:nvPr/>
          </p:nvSpPr>
          <p:spPr>
            <a:xfrm>
              <a:off x="0" y="0"/>
              <a:ext cx="7029450" cy="5283325"/>
            </a:xfrm>
            <a:custGeom>
              <a:avLst/>
              <a:gdLst/>
              <a:ahLst/>
              <a:cxnLst/>
              <a:rect l="l" t="t" r="r" b="b"/>
              <a:pathLst>
                <a:path w="7029450" h="5283325">
                  <a:moveTo>
                    <a:pt x="5271770" y="0"/>
                  </a:moveTo>
                  <a:lnTo>
                    <a:pt x="1757680" y="0"/>
                  </a:lnTo>
                  <a:lnTo>
                    <a:pt x="0" y="2641578"/>
                  </a:lnTo>
                  <a:lnTo>
                    <a:pt x="0" y="3757940"/>
                  </a:lnTo>
                  <a:cubicBezTo>
                    <a:pt x="0" y="4599895"/>
                    <a:pt x="787400" y="5283325"/>
                    <a:pt x="1757680" y="5283325"/>
                  </a:cubicBezTo>
                  <a:lnTo>
                    <a:pt x="5271770" y="5283325"/>
                  </a:lnTo>
                  <a:lnTo>
                    <a:pt x="7029450" y="2641578"/>
                  </a:lnTo>
                  <a:lnTo>
                    <a:pt x="7029450" y="1525217"/>
                  </a:lnTo>
                  <a:cubicBezTo>
                    <a:pt x="7029450" y="683262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4"/>
              <a:stretch>
                <a:fillRect t="-7618" r="-60851" b="-7618"/>
              </a:stretch>
            </a:blipFill>
          </p:spPr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21401EC-3EA8-8112-1A6B-10D0D24269F9}"/>
              </a:ext>
            </a:extLst>
          </p:cNvPr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80DD8CE-5E9D-BD7B-D511-48E35B2DD8E6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527CE04-AD22-8DB7-C2AA-26448DDFA3C2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06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7FC0928-D481-6747-BDC8-2163793FCDFD}"/>
              </a:ext>
            </a:extLst>
          </p:cNvPr>
          <p:cNvGrpSpPr/>
          <p:nvPr/>
        </p:nvGrpSpPr>
        <p:grpSpPr>
          <a:xfrm>
            <a:off x="1247807" y="786850"/>
            <a:ext cx="8115300" cy="7740640"/>
            <a:chOff x="0" y="66675"/>
            <a:chExt cx="10820400" cy="1032085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B74EEC0-D54E-498B-F481-4247C9DF8D2F}"/>
                </a:ext>
              </a:extLst>
            </p:cNvPr>
            <p:cNvSpPr txBox="1"/>
            <p:nvPr/>
          </p:nvSpPr>
          <p:spPr>
            <a:xfrm>
              <a:off x="0" y="3871216"/>
              <a:ext cx="10820400" cy="6516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Membuat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rancangan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datawarehouse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sesuai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dengan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business requirement OK! Food Delivery</a:t>
              </a: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Menghasilkan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datawarehouse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untuk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OK! Food Delivery</a:t>
              </a: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Memastikan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business requirement OK! Food Delivery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terpenuhi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dengan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adanya</a:t>
              </a: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datawarehouse</a:t>
              </a: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  <a:p>
              <a:pPr marL="342900" indent="-342900">
                <a:lnSpc>
                  <a:spcPts val="3499"/>
                </a:lnSpc>
                <a:buFont typeface="Arial" panose="020B0604020202020204" pitchFamily="34" charset="0"/>
                <a:buChar char="•"/>
              </a:pP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F0B40B0-6FAC-4681-5A0B-AFB0BAB53367}"/>
                </a:ext>
              </a:extLst>
            </p:cNvPr>
            <p:cNvSpPr txBox="1"/>
            <p:nvPr/>
          </p:nvSpPr>
          <p:spPr>
            <a:xfrm>
              <a:off x="0" y="66675"/>
              <a:ext cx="10820400" cy="2852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6600" dirty="0">
                  <a:solidFill>
                    <a:srgbClr val="1B4444"/>
                  </a:solidFill>
                  <a:latin typeface="Montserrat Classic Bold"/>
                </a:rPr>
                <a:t>Purpose of </a:t>
              </a:r>
              <a:r>
                <a:rPr lang="en-US" sz="6600" dirty="0" err="1">
                  <a:solidFill>
                    <a:srgbClr val="1B4444"/>
                  </a:solidFill>
                  <a:latin typeface="Montserrat Classic Bold"/>
                </a:rPr>
                <a:t>Analisys</a:t>
              </a:r>
              <a:endParaRPr lang="en-US" sz="6600" dirty="0">
                <a:solidFill>
                  <a:srgbClr val="1B4444"/>
                </a:solidFill>
                <a:latin typeface="Montserrat Classic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9114" y="3508864"/>
            <a:ext cx="5541952" cy="4799020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 rot="36000">
              <a:off x="193" y="-28393"/>
              <a:ext cx="7029065" cy="6145166"/>
            </a:xfrm>
            <a:custGeom>
              <a:avLst/>
              <a:gdLst/>
              <a:ahLst/>
              <a:cxnLst/>
              <a:rect l="l" t="t" r="r" b="b"/>
              <a:pathLst>
                <a:path w="7029065" h="6145166">
                  <a:moveTo>
                    <a:pt x="5239603" y="10161"/>
                  </a:moveTo>
                  <a:lnTo>
                    <a:pt x="1725705" y="46959"/>
                  </a:lnTo>
                  <a:lnTo>
                    <a:pt x="0" y="3109388"/>
                  </a:lnTo>
                  <a:lnTo>
                    <a:pt x="13472" y="4395828"/>
                  </a:lnTo>
                  <a:cubicBezTo>
                    <a:pt x="23632" y="5366055"/>
                    <a:pt x="819235" y="6145166"/>
                    <a:pt x="1789461" y="6135005"/>
                  </a:cubicBezTo>
                  <a:lnTo>
                    <a:pt x="5303359" y="6098207"/>
                  </a:lnTo>
                  <a:lnTo>
                    <a:pt x="7029064" y="3035778"/>
                  </a:lnTo>
                  <a:lnTo>
                    <a:pt x="7015592" y="1749338"/>
                  </a:lnTo>
                  <a:cubicBezTo>
                    <a:pt x="7005432" y="779111"/>
                    <a:pt x="6209829" y="0"/>
                    <a:pt x="5239603" y="10161"/>
                  </a:cubicBezTo>
                  <a:close/>
                </a:path>
              </a:pathLst>
            </a:custGeom>
            <a:blipFill>
              <a:blip r:embed="rId4"/>
              <a:stretch>
                <a:fillRect l="-123380" t="-9050" r="-9697" b="-3497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11849259" cy="1396081"/>
            <a:chOff x="0" y="0"/>
            <a:chExt cx="15799012" cy="18614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314283"/>
              <a:ext cx="15799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Main requirement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15799012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1B4444"/>
                  </a:solidFill>
                  <a:latin typeface="Montserrat Classic Bold"/>
                </a:rPr>
                <a:t>PROBLEM STATEMENT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850890" y="3031133"/>
            <a:ext cx="11866625" cy="590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917" lvl="1" indent="-400959">
              <a:lnSpc>
                <a:spcPts val="5200"/>
              </a:lnSpc>
              <a:buFont typeface="Arial"/>
              <a:buChar char="•"/>
            </a:pP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banyak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customer yang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registrasi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di platform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?</a:t>
            </a:r>
          </a:p>
          <a:p>
            <a:pPr marL="801917" lvl="1" indent="-400959">
              <a:lnSpc>
                <a:spcPts val="5200"/>
              </a:lnSpc>
              <a:buFont typeface="Arial"/>
              <a:buChar char="•"/>
            </a:pP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banyak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jumlah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order yang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terbentuk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?</a:t>
            </a:r>
          </a:p>
          <a:p>
            <a:pPr marL="801917" lvl="1" indent="-400959">
              <a:lnSpc>
                <a:spcPts val="5200"/>
              </a:lnSpc>
              <a:buFont typeface="Arial"/>
              <a:buChar char="•"/>
            </a:pP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keuntungan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yang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didapat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dari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OK! Food Delivery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?</a:t>
            </a:r>
          </a:p>
          <a:p>
            <a:pPr marL="801917" lvl="1" indent="-400959">
              <a:lnSpc>
                <a:spcPts val="5200"/>
              </a:lnSpc>
              <a:buFont typeface="Arial"/>
              <a:buChar char="•"/>
            </a:pP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Berapa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average spending 1 orang customer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setiap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harinya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dalam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 1 </a:t>
            </a:r>
            <a:r>
              <a:rPr lang="en-US" sz="3714" dirty="0" err="1">
                <a:solidFill>
                  <a:srgbClr val="000000"/>
                </a:solidFill>
                <a:latin typeface="Canva Sans Bold"/>
              </a:rPr>
              <a:t>bulan</a:t>
            </a:r>
            <a:r>
              <a:rPr lang="en-US" sz="3714" dirty="0">
                <a:solidFill>
                  <a:srgbClr val="000000"/>
                </a:solidFill>
                <a:latin typeface="Canva Sans Bold"/>
              </a:rPr>
              <a:t>?</a:t>
            </a:r>
          </a:p>
          <a:p>
            <a:pPr>
              <a:lnSpc>
                <a:spcPts val="5200"/>
              </a:lnSpc>
            </a:pPr>
            <a:endParaRPr lang="en-US" sz="3714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39114" y="3508864"/>
            <a:ext cx="5541952" cy="4799020"/>
            <a:chOff x="0" y="0"/>
            <a:chExt cx="7029450" cy="6087110"/>
          </a:xfrm>
        </p:grpSpPr>
        <p:sp>
          <p:nvSpPr>
            <p:cNvPr id="7" name="Freeform 7"/>
            <p:cNvSpPr/>
            <p:nvPr/>
          </p:nvSpPr>
          <p:spPr>
            <a:xfrm rot="36000">
              <a:off x="193" y="-28393"/>
              <a:ext cx="7029065" cy="6145166"/>
            </a:xfrm>
            <a:custGeom>
              <a:avLst/>
              <a:gdLst/>
              <a:ahLst/>
              <a:cxnLst/>
              <a:rect l="l" t="t" r="r" b="b"/>
              <a:pathLst>
                <a:path w="7029065" h="6145166">
                  <a:moveTo>
                    <a:pt x="5239603" y="10161"/>
                  </a:moveTo>
                  <a:lnTo>
                    <a:pt x="1725705" y="46959"/>
                  </a:lnTo>
                  <a:lnTo>
                    <a:pt x="0" y="3109388"/>
                  </a:lnTo>
                  <a:lnTo>
                    <a:pt x="13472" y="4395828"/>
                  </a:lnTo>
                  <a:cubicBezTo>
                    <a:pt x="23632" y="5366055"/>
                    <a:pt x="819235" y="6145166"/>
                    <a:pt x="1789461" y="6135005"/>
                  </a:cubicBezTo>
                  <a:lnTo>
                    <a:pt x="5303359" y="6098207"/>
                  </a:lnTo>
                  <a:lnTo>
                    <a:pt x="7029064" y="3035778"/>
                  </a:lnTo>
                  <a:lnTo>
                    <a:pt x="7015592" y="1749338"/>
                  </a:lnTo>
                  <a:cubicBezTo>
                    <a:pt x="7005432" y="779111"/>
                    <a:pt x="6209829" y="0"/>
                    <a:pt x="5239603" y="10161"/>
                  </a:cubicBezTo>
                  <a:close/>
                </a:path>
              </a:pathLst>
            </a:custGeom>
            <a:blipFill>
              <a:blip r:embed="rId4"/>
              <a:stretch>
                <a:fillRect l="-123380" t="-9050" r="-9697" b="-3497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53969" y="793099"/>
            <a:ext cx="11849259" cy="1396081"/>
            <a:chOff x="0" y="0"/>
            <a:chExt cx="15799012" cy="18614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314283"/>
              <a:ext cx="15799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1B4444"/>
                  </a:solidFill>
                  <a:latin typeface="Montserrat Classic"/>
                </a:rPr>
                <a:t>next step requirement using </a:t>
              </a:r>
              <a:r>
                <a:rPr lang="en-US" sz="2499" dirty="0" err="1">
                  <a:solidFill>
                    <a:srgbClr val="1B4444"/>
                  </a:solidFill>
                  <a:latin typeface="Montserrat Classic"/>
                </a:rPr>
                <a:t>etl</a:t>
              </a: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15799012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1B4444"/>
                  </a:solidFill>
                  <a:latin typeface="Montserrat Classic Bold"/>
                </a:rPr>
                <a:t>PROBLEM STATEMENT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30679" y="2884504"/>
            <a:ext cx="12086836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Segmentasi customer berdasarkan jumlah order dan uang yang sudah dikeluarkan di platform OK! Food Delivery?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Semua transaksi pending D-1 agar bisa di-follow up oleh tim operational / customer service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Revenue harian per kota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Customer segmentation report harian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Growth harian dan kontribusi revenue per kota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403D-1675-691A-97B9-7D3064F0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CF728B5-999B-41C6-AFC7-64C6FB8126B7}"/>
              </a:ext>
            </a:extLst>
          </p:cNvPr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33AEF0-AD8A-B766-39AF-18F8455DBB64}"/>
                </a:ext>
              </a:extLst>
            </p:cNvPr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33A852-5E7E-521D-B496-BDB52F2EA5A9}"/>
                </a:ext>
              </a:extLst>
            </p:cNvPr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A0F8D72-4FDB-DC73-EF9C-60DC217B3631}"/>
              </a:ext>
            </a:extLst>
          </p:cNvPr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4D717F-9E14-3F88-F1D2-D2517A9095CA}"/>
              </a:ext>
            </a:extLst>
          </p:cNvPr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</a:rPr>
              <a:t>Back to Agenda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27E9547-E933-EF9C-66EA-8506C8A2A5C6}"/>
              </a:ext>
            </a:extLst>
          </p:cNvPr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09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8000BCE-7BC2-64A8-B437-4527AC89A020}"/>
              </a:ext>
            </a:extLst>
          </p:cNvPr>
          <p:cNvGrpSpPr/>
          <p:nvPr/>
        </p:nvGrpSpPr>
        <p:grpSpPr>
          <a:xfrm>
            <a:off x="553969" y="793099"/>
            <a:ext cx="11849259" cy="1396081"/>
            <a:chOff x="0" y="0"/>
            <a:chExt cx="15799012" cy="1861441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D157E86-CBC4-950C-82CD-856E8A4361F0}"/>
                </a:ext>
              </a:extLst>
            </p:cNvPr>
            <p:cNvSpPr txBox="1"/>
            <p:nvPr/>
          </p:nvSpPr>
          <p:spPr>
            <a:xfrm>
              <a:off x="0" y="1314283"/>
              <a:ext cx="1579901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 lang="en-US" sz="2499" dirty="0">
                <a:solidFill>
                  <a:srgbClr val="1B4444"/>
                </a:solidFill>
                <a:latin typeface="Montserrat Classic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00E53DA-B1C6-FF69-C9A7-5B4D928FFFD4}"/>
                </a:ext>
              </a:extLst>
            </p:cNvPr>
            <p:cNvSpPr txBox="1"/>
            <p:nvPr/>
          </p:nvSpPr>
          <p:spPr>
            <a:xfrm>
              <a:off x="0" y="47625"/>
              <a:ext cx="15799012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1B4444"/>
                  </a:solidFill>
                  <a:latin typeface="Montserrat Classic Bold"/>
                </a:rPr>
                <a:t>Entity Relationship Diagram</a:t>
              </a: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5FC5AFC-38CA-4776-3639-A53AE2BB4B42}"/>
              </a:ext>
            </a:extLst>
          </p:cNvPr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61789-1336-43A2-B332-5670FED88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26775"/>
            <a:ext cx="12649200" cy="66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607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1378</Words>
  <Application>Microsoft Office PowerPoint</Application>
  <PresentationFormat>Custom</PresentationFormat>
  <Paragraphs>294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Canva Sans Bold</vt:lpstr>
      <vt:lpstr>Calibri</vt:lpstr>
      <vt:lpstr>Montserrat Classic</vt:lpstr>
      <vt:lpstr>Montserrat Semi-Bold</vt:lpstr>
      <vt:lpstr>Arial</vt:lpstr>
      <vt:lpstr>Montserrat Classic Bold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cp:lastModifiedBy>FINE OKTAFIANI</cp:lastModifiedBy>
  <cp:revision>17</cp:revision>
  <dcterms:created xsi:type="dcterms:W3CDTF">2006-08-16T00:00:00Z</dcterms:created>
  <dcterms:modified xsi:type="dcterms:W3CDTF">2024-02-20T07:56:58Z</dcterms:modified>
  <dc:identifier>DAF8aIcEm58</dc:identifier>
</cp:coreProperties>
</file>